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86" r:id="rId5"/>
    <p:sldId id="272" r:id="rId6"/>
    <p:sldId id="276" r:id="rId7"/>
    <p:sldId id="273" r:id="rId8"/>
    <p:sldId id="274" r:id="rId9"/>
    <p:sldId id="275" r:id="rId10"/>
    <p:sldId id="277" r:id="rId11"/>
    <p:sldId id="271" r:id="rId12"/>
    <p:sldId id="259" r:id="rId13"/>
    <p:sldId id="285" r:id="rId14"/>
    <p:sldId id="278" r:id="rId15"/>
    <p:sldId id="261" r:id="rId16"/>
    <p:sldId id="263" r:id="rId17"/>
    <p:sldId id="279" r:id="rId18"/>
    <p:sldId id="280" r:id="rId19"/>
    <p:sldId id="265" r:id="rId20"/>
    <p:sldId id="266" r:id="rId21"/>
    <p:sldId id="268" r:id="rId22"/>
    <p:sldId id="269" r:id="rId23"/>
    <p:sldId id="281" r:id="rId24"/>
    <p:sldId id="267" r:id="rId25"/>
    <p:sldId id="270" r:id="rId26"/>
    <p:sldId id="282" r:id="rId27"/>
    <p:sldId id="283" r:id="rId28"/>
    <p:sldId id="284"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2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Sheet2!$B$26</c:f>
              <c:strCache>
                <c:ptCount val="1"/>
                <c:pt idx="0">
                  <c:v>Total exports of manufacturing (in thousand RMB)</c:v>
                </c:pt>
              </c:strCache>
            </c:strRef>
          </c:tx>
          <c:invertIfNegative val="0"/>
          <c:cat>
            <c:numRef>
              <c:f>Sheet2!$A$27:$A$36</c:f>
              <c:numCache>
                <c:formatCode>General</c:formatCode>
                <c:ptCount val="10"/>
                <c:pt idx="0">
                  <c:v>1998</c:v>
                </c:pt>
                <c:pt idx="1">
                  <c:v>1999</c:v>
                </c:pt>
                <c:pt idx="2">
                  <c:v>2000</c:v>
                </c:pt>
                <c:pt idx="3">
                  <c:v>2001</c:v>
                </c:pt>
                <c:pt idx="4">
                  <c:v>2002</c:v>
                </c:pt>
                <c:pt idx="5">
                  <c:v>2003</c:v>
                </c:pt>
                <c:pt idx="6">
                  <c:v>2004</c:v>
                </c:pt>
                <c:pt idx="7">
                  <c:v>2005</c:v>
                </c:pt>
                <c:pt idx="8">
                  <c:v>2006</c:v>
                </c:pt>
                <c:pt idx="9">
                  <c:v>2007</c:v>
                </c:pt>
              </c:numCache>
            </c:numRef>
          </c:cat>
          <c:val>
            <c:numRef>
              <c:f>Sheet2!$B$27:$B$36</c:f>
              <c:numCache>
                <c:formatCode>#,##0_ </c:formatCode>
                <c:ptCount val="10"/>
                <c:pt idx="0">
                  <c:v>1048350.258</c:v>
                </c:pt>
                <c:pt idx="1">
                  <c:v>1119720.527</c:v>
                </c:pt>
                <c:pt idx="2">
                  <c:v>1417352.5689999999</c:v>
                </c:pt>
                <c:pt idx="3">
                  <c:v>1582996.122</c:v>
                </c:pt>
                <c:pt idx="4">
                  <c:v>1961850.86</c:v>
                </c:pt>
                <c:pt idx="5">
                  <c:v>2650513.3360000001</c:v>
                </c:pt>
                <c:pt idx="6">
                  <c:v>3996341.5630000001</c:v>
                </c:pt>
                <c:pt idx="7">
                  <c:v>4690536.8370000003</c:v>
                </c:pt>
                <c:pt idx="8">
                  <c:v>5980590.301</c:v>
                </c:pt>
                <c:pt idx="9">
                  <c:v>7282696.9890000001</c:v>
                </c:pt>
              </c:numCache>
            </c:numRef>
          </c:val>
        </c:ser>
        <c:dLbls>
          <c:showLegendKey val="0"/>
          <c:showVal val="0"/>
          <c:showCatName val="0"/>
          <c:showSerName val="0"/>
          <c:showPercent val="0"/>
          <c:showBubbleSize val="0"/>
        </c:dLbls>
        <c:gapWidth val="150"/>
        <c:axId val="320905040"/>
        <c:axId val="320903080"/>
      </c:barChart>
      <c:lineChart>
        <c:grouping val="standard"/>
        <c:varyColors val="0"/>
        <c:ser>
          <c:idx val="1"/>
          <c:order val="1"/>
          <c:tx>
            <c:strRef>
              <c:f>Sheet2!$C$26</c:f>
              <c:strCache>
                <c:ptCount val="1"/>
                <c:pt idx="0">
                  <c:v>Export share of electrical machinery and communication equipment</c:v>
                </c:pt>
              </c:strCache>
            </c:strRef>
          </c:tx>
          <c:marker>
            <c:symbol val="none"/>
          </c:marker>
          <c:cat>
            <c:numRef>
              <c:f>Sheet2!$A$27:$A$36</c:f>
              <c:numCache>
                <c:formatCode>General</c:formatCode>
                <c:ptCount val="10"/>
                <c:pt idx="0">
                  <c:v>1998</c:v>
                </c:pt>
                <c:pt idx="1">
                  <c:v>1999</c:v>
                </c:pt>
                <c:pt idx="2">
                  <c:v>2000</c:v>
                </c:pt>
                <c:pt idx="3">
                  <c:v>2001</c:v>
                </c:pt>
                <c:pt idx="4">
                  <c:v>2002</c:v>
                </c:pt>
                <c:pt idx="5">
                  <c:v>2003</c:v>
                </c:pt>
                <c:pt idx="6">
                  <c:v>2004</c:v>
                </c:pt>
                <c:pt idx="7">
                  <c:v>2005</c:v>
                </c:pt>
                <c:pt idx="8">
                  <c:v>2006</c:v>
                </c:pt>
                <c:pt idx="9">
                  <c:v>2007</c:v>
                </c:pt>
              </c:numCache>
            </c:numRef>
          </c:cat>
          <c:val>
            <c:numRef>
              <c:f>Sheet2!$C$27:$C$36</c:f>
              <c:numCache>
                <c:formatCode>0.00_ </c:formatCode>
                <c:ptCount val="10"/>
                <c:pt idx="0">
                  <c:v>0.21877830000000001</c:v>
                </c:pt>
                <c:pt idx="1">
                  <c:v>0.24800030000000001</c:v>
                </c:pt>
                <c:pt idx="2">
                  <c:v>0.2750359</c:v>
                </c:pt>
                <c:pt idx="3">
                  <c:v>0.30496240000000002</c:v>
                </c:pt>
                <c:pt idx="4">
                  <c:v>0.34703980000000001</c:v>
                </c:pt>
                <c:pt idx="5">
                  <c:v>0.38491710000000001</c:v>
                </c:pt>
                <c:pt idx="6">
                  <c:v>0.4228885</c:v>
                </c:pt>
                <c:pt idx="7">
                  <c:v>0.42276219999999998</c:v>
                </c:pt>
                <c:pt idx="8">
                  <c:v>0.43805309999999997</c:v>
                </c:pt>
                <c:pt idx="9">
                  <c:v>0.44117319999999999</c:v>
                </c:pt>
              </c:numCache>
            </c:numRef>
          </c:val>
          <c:smooth val="0"/>
        </c:ser>
        <c:dLbls>
          <c:showLegendKey val="0"/>
          <c:showVal val="0"/>
          <c:showCatName val="0"/>
          <c:showSerName val="0"/>
          <c:showPercent val="0"/>
          <c:showBubbleSize val="0"/>
        </c:dLbls>
        <c:marker val="1"/>
        <c:smooth val="0"/>
        <c:axId val="320903472"/>
        <c:axId val="320896808"/>
      </c:lineChart>
      <c:catAx>
        <c:axId val="320905040"/>
        <c:scaling>
          <c:orientation val="minMax"/>
        </c:scaling>
        <c:delete val="0"/>
        <c:axPos val="b"/>
        <c:numFmt formatCode="General" sourceLinked="1"/>
        <c:majorTickMark val="out"/>
        <c:minorTickMark val="none"/>
        <c:tickLblPos val="nextTo"/>
        <c:crossAx val="320903080"/>
        <c:crosses val="autoZero"/>
        <c:auto val="1"/>
        <c:lblAlgn val="ctr"/>
        <c:lblOffset val="100"/>
        <c:noMultiLvlLbl val="0"/>
      </c:catAx>
      <c:valAx>
        <c:axId val="320903080"/>
        <c:scaling>
          <c:orientation val="minMax"/>
        </c:scaling>
        <c:delete val="0"/>
        <c:axPos val="l"/>
        <c:majorGridlines/>
        <c:numFmt formatCode="#,##0_ " sourceLinked="1"/>
        <c:majorTickMark val="out"/>
        <c:minorTickMark val="none"/>
        <c:tickLblPos val="nextTo"/>
        <c:crossAx val="320905040"/>
        <c:crosses val="autoZero"/>
        <c:crossBetween val="between"/>
      </c:valAx>
      <c:valAx>
        <c:axId val="320896808"/>
        <c:scaling>
          <c:orientation val="minMax"/>
        </c:scaling>
        <c:delete val="0"/>
        <c:axPos val="r"/>
        <c:numFmt formatCode="0.00_ " sourceLinked="1"/>
        <c:majorTickMark val="out"/>
        <c:minorTickMark val="none"/>
        <c:tickLblPos val="nextTo"/>
        <c:crossAx val="320903472"/>
        <c:crosses val="max"/>
        <c:crossBetween val="between"/>
      </c:valAx>
      <c:catAx>
        <c:axId val="320903472"/>
        <c:scaling>
          <c:orientation val="minMax"/>
        </c:scaling>
        <c:delete val="1"/>
        <c:axPos val="b"/>
        <c:numFmt formatCode="General" sourceLinked="1"/>
        <c:majorTickMark val="out"/>
        <c:minorTickMark val="none"/>
        <c:tickLblPos val="nextTo"/>
        <c:crossAx val="320896808"/>
        <c:crosses val="autoZero"/>
        <c:auto val="1"/>
        <c:lblAlgn val="ctr"/>
        <c:lblOffset val="100"/>
        <c:noMultiLvlLbl val="0"/>
      </c:catAx>
    </c:plotArea>
    <c:legend>
      <c:legendPos val="r"/>
      <c:legendEntry>
        <c:idx val="1"/>
        <c:txPr>
          <a:bodyPr/>
          <a:lstStyle/>
          <a:p>
            <a:pPr>
              <a:defRPr baseline="0"/>
            </a:pPr>
            <a:endParaRPr lang="ja-JP"/>
          </a:p>
        </c:txPr>
      </c:legendEntry>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2508C8-4499-4816-BC2E-F5200C27B3E2}" type="datetimeFigureOut">
              <a:rPr kumimoji="1" lang="ja-JP" altLang="en-US" smtClean="0"/>
              <a:t>2016/2/25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FE3E9-FAE0-4B73-86A8-B6016CD19390}" type="slidenum">
              <a:rPr kumimoji="1" lang="ja-JP" altLang="en-US" smtClean="0"/>
              <a:t>‹#›</a:t>
            </a:fld>
            <a:endParaRPr kumimoji="1" lang="ja-JP" altLang="en-US"/>
          </a:p>
        </p:txBody>
      </p:sp>
    </p:spTree>
    <p:extLst>
      <p:ext uri="{BB962C8B-B14F-4D97-AF65-F5344CB8AC3E}">
        <p14:creationId xmlns:p14="http://schemas.microsoft.com/office/powerpoint/2010/main" val="39694321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Now, we go to the empirical examination to the questions.</a:t>
            </a:r>
          </a:p>
          <a:p>
            <a:endParaRPr lang="en-US" altLang="ja-JP" dirty="0"/>
          </a:p>
          <a:p>
            <a:r>
              <a:rPr lang="en-US" altLang="ja-JP" dirty="0"/>
              <a:t>We follows the theoretical model by  </a:t>
            </a:r>
            <a:r>
              <a:rPr lang="en-US" altLang="ja-JP" dirty="0" err="1"/>
              <a:t>Melitz</a:t>
            </a:r>
            <a:r>
              <a:rPr lang="en-US" altLang="ja-JP" dirty="0"/>
              <a:t> (2003) and </a:t>
            </a:r>
            <a:r>
              <a:rPr lang="en-US" altLang="ja-JP" dirty="0" err="1"/>
              <a:t>Helpman</a:t>
            </a:r>
            <a:r>
              <a:rPr lang="en-US" altLang="ja-JP" dirty="0"/>
              <a:t> et al. (2004) which </a:t>
            </a:r>
            <a:r>
              <a:rPr lang="en-US" altLang="ja-JP" dirty="0" smtClean="0"/>
              <a:t>present:</a:t>
            </a:r>
          </a:p>
          <a:p>
            <a:endParaRPr lang="en-US" altLang="ja-JP" dirty="0" smtClean="0"/>
          </a:p>
          <a:p>
            <a:r>
              <a:rPr lang="en-US" altLang="ja-JP" dirty="0" smtClean="0"/>
              <a:t>Firms are heterogeneous in productivity</a:t>
            </a:r>
          </a:p>
          <a:p>
            <a:endParaRPr lang="en-US" altLang="ja-JP" dirty="0" smtClean="0"/>
          </a:p>
          <a:p>
            <a:r>
              <a:rPr lang="en-US" altLang="ja-JP" dirty="0" smtClean="0"/>
              <a:t>Firms are needed to pay additional fixed and variable costs when they export</a:t>
            </a:r>
          </a:p>
          <a:p>
            <a:endParaRPr lang="en-US" altLang="ja-JP" dirty="0" smtClean="0"/>
          </a:p>
          <a:p>
            <a:r>
              <a:rPr lang="en-US" altLang="ja-JP" dirty="0" smtClean="0"/>
              <a:t>Productivity cutoff for export is higher when variable and fixed costs become larger</a:t>
            </a:r>
          </a:p>
          <a:p>
            <a:r>
              <a:rPr lang="en-US" altLang="ja-JP" dirty="0" smtClean="0"/>
              <a:t>Under a given productivity, firms export only if profitable.</a:t>
            </a:r>
          </a:p>
          <a:p>
            <a:endParaRPr lang="en-US" altLang="ja-JP" dirty="0"/>
          </a:p>
          <a:p>
            <a:r>
              <a:rPr lang="en-US" altLang="ja-JP" dirty="0" smtClean="0"/>
              <a:t>We </a:t>
            </a:r>
            <a:r>
              <a:rPr lang="en-US" altLang="ja-JP" dirty="0" err="1" smtClean="0"/>
              <a:t>asuume</a:t>
            </a:r>
            <a:r>
              <a:rPr lang="en-US" altLang="ja-JP" dirty="0" smtClean="0"/>
              <a:t> Firm </a:t>
            </a:r>
            <a:r>
              <a:rPr lang="en-US" altLang="ja-JP" i="1" dirty="0" err="1"/>
              <a:t>i</a:t>
            </a:r>
            <a:r>
              <a:rPr lang="en-US" altLang="ja-JP" dirty="0"/>
              <a:t> exports if its profit </a:t>
            </a:r>
            <a:r>
              <a:rPr lang="en-US" altLang="ja-JP" dirty="0" smtClean="0"/>
              <a:t>is positive.</a:t>
            </a:r>
            <a:endParaRPr lang="ja-JP" altLang="en-US" dirty="0"/>
          </a:p>
          <a:p>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495DC17C-8AE3-4971-B275-43050BD24D88}" type="slidenum">
              <a:rPr kumimoji="1" lang="ja-JP" altLang="en-US" smtClean="0"/>
              <a:t>19</a:t>
            </a:fld>
            <a:endParaRPr kumimoji="1" lang="ja-JP" altLang="en-US"/>
          </a:p>
        </p:txBody>
      </p:sp>
    </p:spTree>
    <p:extLst>
      <p:ext uri="{BB962C8B-B14F-4D97-AF65-F5344CB8AC3E}">
        <p14:creationId xmlns:p14="http://schemas.microsoft.com/office/powerpoint/2010/main" val="3684021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we estimate the </a:t>
            </a:r>
            <a:r>
              <a:rPr lang="en-US" altLang="ja-JP" dirty="0" smtClean="0"/>
              <a:t>logistic model which includes region dummy  and year dummy variables, with </a:t>
            </a:r>
            <a:r>
              <a:rPr lang="en-US" altLang="ja-JP" dirty="0"/>
              <a:t>the observations of 176,519 </a:t>
            </a:r>
            <a:r>
              <a:rPr lang="en-US" altLang="ja-JP" dirty="0" smtClean="0"/>
              <a:t>firms.</a:t>
            </a:r>
            <a:endParaRPr kumimoji="1" lang="ja-JP" altLang="en-US" dirty="0"/>
          </a:p>
        </p:txBody>
      </p:sp>
      <p:sp>
        <p:nvSpPr>
          <p:cNvPr id="4" name="スライド番号プレースホルダー 3"/>
          <p:cNvSpPr>
            <a:spLocks noGrp="1"/>
          </p:cNvSpPr>
          <p:nvPr>
            <p:ph type="sldNum" sz="quarter" idx="10"/>
          </p:nvPr>
        </p:nvSpPr>
        <p:spPr/>
        <p:txBody>
          <a:bodyPr/>
          <a:lstStyle/>
          <a:p>
            <a:fld id="{495DC17C-8AE3-4971-B275-43050BD24D88}" type="slidenum">
              <a:rPr kumimoji="1" lang="ja-JP" altLang="en-US" smtClean="0"/>
              <a:t>20</a:t>
            </a:fld>
            <a:endParaRPr kumimoji="1" lang="ja-JP" altLang="en-US"/>
          </a:p>
        </p:txBody>
      </p:sp>
    </p:spTree>
    <p:extLst>
      <p:ext uri="{BB962C8B-B14F-4D97-AF65-F5344CB8AC3E}">
        <p14:creationId xmlns:p14="http://schemas.microsoft.com/office/powerpoint/2010/main" val="2429545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8EA90B0-271D-4B3F-A0AF-10A826152587}" type="datetime1">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Wakasugi and Zhang (2016)</a:t>
            </a:r>
            <a:endParaRPr kumimoji="1" lang="ja-JP" altLang="en-US"/>
          </a:p>
        </p:txBody>
      </p:sp>
      <p:sp>
        <p:nvSpPr>
          <p:cNvPr id="6" name="スライド番号プレースホルダー 5"/>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785218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894B0B-0E2C-49BC-B059-EFA42BB48B59}" type="datetime1">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Wakasugi and Zhang (2016)</a:t>
            </a:r>
            <a:endParaRPr kumimoji="1" lang="ja-JP" altLang="en-US"/>
          </a:p>
        </p:txBody>
      </p:sp>
      <p:sp>
        <p:nvSpPr>
          <p:cNvPr id="6" name="スライド番号プレースホルダー 5"/>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2311642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BEF13A7-B1E6-4B1B-8067-A241BEC1D0E2}" type="datetime1">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Wakasugi and Zhang (2016)</a:t>
            </a:r>
            <a:endParaRPr kumimoji="1" lang="ja-JP" altLang="en-US"/>
          </a:p>
        </p:txBody>
      </p:sp>
      <p:sp>
        <p:nvSpPr>
          <p:cNvPr id="6" name="スライド番号プレースホルダー 5"/>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1508011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0E76624-4B67-47EC-92F5-B0281531DFED}" type="datetime1">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Wakasugi and Zhang (2016)</a:t>
            </a:r>
            <a:endParaRPr kumimoji="1" lang="ja-JP" altLang="en-US"/>
          </a:p>
        </p:txBody>
      </p:sp>
      <p:sp>
        <p:nvSpPr>
          <p:cNvPr id="6" name="スライド番号プレースホルダー 5"/>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185965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807F012-4A00-4E17-AB35-A2A2B01459C2}" type="datetime1">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Wakasugi and Zhang (2016)</a:t>
            </a:r>
            <a:endParaRPr kumimoji="1" lang="ja-JP" altLang="en-US"/>
          </a:p>
        </p:txBody>
      </p:sp>
      <p:sp>
        <p:nvSpPr>
          <p:cNvPr id="6" name="スライド番号プレースホルダー 5"/>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1856290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DF71AD-FBF3-4CBD-85BF-EBFE93D65EF4}" type="datetime1">
              <a:rPr kumimoji="1" lang="ja-JP" altLang="en-US" smtClean="0"/>
              <a:t>2016/2/25</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Wakasugi and Zhang (2016)</a:t>
            </a:r>
            <a:endParaRPr kumimoji="1" lang="ja-JP" altLang="en-US"/>
          </a:p>
        </p:txBody>
      </p:sp>
      <p:sp>
        <p:nvSpPr>
          <p:cNvPr id="7" name="スライド番号プレースホルダー 6"/>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282974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DBE5497-005F-4444-B66F-442DF9D855BA}" type="datetime1">
              <a:rPr kumimoji="1" lang="ja-JP" altLang="en-US" smtClean="0"/>
              <a:t>2016/2/25</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Wakasugi and Zhang (2016)</a:t>
            </a:r>
            <a:endParaRPr kumimoji="1" lang="ja-JP" altLang="en-US"/>
          </a:p>
        </p:txBody>
      </p:sp>
      <p:sp>
        <p:nvSpPr>
          <p:cNvPr id="9" name="スライド番号プレースホルダー 8"/>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3835206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5A449B7-F08A-40EB-861E-AE850435D1D1}" type="datetime1">
              <a:rPr kumimoji="1" lang="ja-JP" altLang="en-US" smtClean="0"/>
              <a:t>2016/2/25</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Wakasugi and Zhang (2016)</a:t>
            </a:r>
            <a:endParaRPr kumimoji="1" lang="ja-JP" altLang="en-US"/>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3331836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5FF4C99-8A5E-4185-9F75-DD2F0F9498AB}" type="datetime1">
              <a:rPr kumimoji="1" lang="ja-JP" altLang="en-US" smtClean="0"/>
              <a:t>2016/2/25</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Wakasugi and Zhang (2016)</a:t>
            </a:r>
            <a:endParaRPr kumimoji="1" lang="ja-JP" altLang="en-US"/>
          </a:p>
        </p:txBody>
      </p:sp>
      <p:sp>
        <p:nvSpPr>
          <p:cNvPr id="4" name="スライド番号プレースホルダー 3"/>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88639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18A17A0-FF62-4522-91CC-44945A7F8E42}" type="datetime1">
              <a:rPr kumimoji="1" lang="ja-JP" altLang="en-US" smtClean="0"/>
              <a:t>2016/2/25</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Wakasugi and Zhang (2016)</a:t>
            </a:r>
            <a:endParaRPr kumimoji="1" lang="ja-JP" altLang="en-US"/>
          </a:p>
        </p:txBody>
      </p:sp>
      <p:sp>
        <p:nvSpPr>
          <p:cNvPr id="7" name="スライド番号プレースホルダー 6"/>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2671456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DD0C63-74D3-4EEE-A6CF-E502CB0ABA04}" type="datetime1">
              <a:rPr kumimoji="1" lang="ja-JP" altLang="en-US" smtClean="0"/>
              <a:t>2016/2/25</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Wakasugi and Zhang (2016)</a:t>
            </a:r>
            <a:endParaRPr kumimoji="1" lang="ja-JP" altLang="en-US"/>
          </a:p>
        </p:txBody>
      </p:sp>
      <p:sp>
        <p:nvSpPr>
          <p:cNvPr id="7" name="スライド番号プレースホルダー 6"/>
          <p:cNvSpPr>
            <a:spLocks noGrp="1"/>
          </p:cNvSpPr>
          <p:nvPr>
            <p:ph type="sldNum" sz="quarter" idx="12"/>
          </p:nvPr>
        </p:nvSpPr>
        <p:spPr/>
        <p:txBody>
          <a:body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297889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AB0C5D-7F44-42FA-9CB0-16062F29A927}" type="datetime1">
              <a:rPr kumimoji="1" lang="ja-JP" altLang="en-US" smtClean="0"/>
              <a:t>2016/2/25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Wakasugi and Zhang (2016)</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4FC87-B1AB-491C-A1FD-ECCF4044ED6E}" type="slidenum">
              <a:rPr kumimoji="1" lang="ja-JP" altLang="en-US" smtClean="0"/>
              <a:t>‹#›</a:t>
            </a:fld>
            <a:endParaRPr kumimoji="1" lang="ja-JP" altLang="en-US"/>
          </a:p>
        </p:txBody>
      </p:sp>
    </p:spTree>
    <p:extLst>
      <p:ext uri="{BB962C8B-B14F-4D97-AF65-F5344CB8AC3E}">
        <p14:creationId xmlns:p14="http://schemas.microsoft.com/office/powerpoint/2010/main" val="3636131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rieti.go.jp/jp/index.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9.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1.w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Impacts of the WTO Accession on Chinese Exports</a:t>
            </a:r>
            <a:endParaRPr kumimoji="1" lang="ja-JP" altLang="en-US" dirty="0"/>
          </a:p>
        </p:txBody>
      </p:sp>
      <p:sp>
        <p:nvSpPr>
          <p:cNvPr id="3" name="サブタイトル 2"/>
          <p:cNvSpPr>
            <a:spLocks noGrp="1"/>
          </p:cNvSpPr>
          <p:nvPr>
            <p:ph type="subTitle" idx="1"/>
          </p:nvPr>
        </p:nvSpPr>
        <p:spPr/>
        <p:txBody>
          <a:bodyPr>
            <a:normAutofit/>
          </a:bodyPr>
          <a:lstStyle/>
          <a:p>
            <a:r>
              <a:rPr lang="en-US" altLang="ja-JP" sz="2800" dirty="0" err="1" smtClean="0"/>
              <a:t>Ryuhei</a:t>
            </a:r>
            <a:r>
              <a:rPr lang="en-US" altLang="ja-JP" sz="2800" dirty="0" smtClean="0"/>
              <a:t> </a:t>
            </a:r>
            <a:r>
              <a:rPr lang="en-US" altLang="ja-JP" sz="2800" dirty="0" err="1" smtClean="0"/>
              <a:t>Wakasugi</a:t>
            </a:r>
            <a:r>
              <a:rPr lang="en-US" altLang="ja-JP" sz="2800" dirty="0" smtClean="0"/>
              <a:t> and </a:t>
            </a:r>
            <a:r>
              <a:rPr lang="en-US" altLang="ja-JP" sz="2800" dirty="0" err="1" smtClean="0"/>
              <a:t>Hongyong</a:t>
            </a:r>
            <a:r>
              <a:rPr lang="en-US" altLang="ja-JP" sz="2800" dirty="0" smtClean="0"/>
              <a:t> Zhang</a:t>
            </a:r>
          </a:p>
          <a:p>
            <a:endParaRPr lang="en-US" altLang="ja-JP" sz="2800" dirty="0" smtClean="0"/>
          </a:p>
          <a:p>
            <a:r>
              <a:rPr lang="en-US" altLang="ja-JP" sz="2800" dirty="0" smtClean="0"/>
              <a:t>March 3, 2016</a:t>
            </a:r>
          </a:p>
        </p:txBody>
      </p:sp>
      <p:pic>
        <p:nvPicPr>
          <p:cNvPr id="1026" name="Picture 2" descr="RIETI 独立行政法人 経済産業研究所">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1" y="404664"/>
            <a:ext cx="4307947" cy="576064"/>
          </a:xfrm>
          <a:prstGeom prst="rect">
            <a:avLst/>
          </a:prstGeom>
          <a:noFill/>
          <a:extLst>
            <a:ext uri="{909E8E84-426E-40DD-AFC4-6F175D3DCCD1}">
              <a14:hiddenFill xmlns:a14="http://schemas.microsoft.com/office/drawing/2010/main">
                <a:solidFill>
                  <a:srgbClr val="FFFFFF"/>
                </a:solidFill>
              </a14:hiddenFill>
            </a:ext>
          </a:extLst>
        </p:spPr>
      </p:pic>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1</a:t>
            </a:fld>
            <a:endParaRPr kumimoji="1" lang="ja-JP" altLang="en-US"/>
          </a:p>
        </p:txBody>
      </p:sp>
    </p:spTree>
    <p:extLst>
      <p:ext uri="{BB962C8B-B14F-4D97-AF65-F5344CB8AC3E}">
        <p14:creationId xmlns:p14="http://schemas.microsoft.com/office/powerpoint/2010/main" val="1065381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Our contributions</a:t>
            </a:r>
            <a:endParaRPr kumimoji="1" lang="ja-JP" altLang="en-US" dirty="0"/>
          </a:p>
        </p:txBody>
      </p:sp>
      <p:sp>
        <p:nvSpPr>
          <p:cNvPr id="3" name="コンテンツ プレースホルダー 2"/>
          <p:cNvSpPr>
            <a:spLocks noGrp="1"/>
          </p:cNvSpPr>
          <p:nvPr>
            <p:ph idx="1"/>
          </p:nvPr>
        </p:nvSpPr>
        <p:spPr/>
        <p:txBody>
          <a:bodyPr>
            <a:normAutofit fontScale="55000" lnSpcReduction="20000"/>
          </a:bodyPr>
          <a:lstStyle/>
          <a:p>
            <a:r>
              <a:rPr lang="en-US" altLang="ja-JP" dirty="0"/>
              <a:t>First, the paper contributes to understanding how China’s export boom occurred in 2000s. We find that </a:t>
            </a:r>
            <a:r>
              <a:rPr lang="en-US" altLang="ja-JP" dirty="0">
                <a:solidFill>
                  <a:schemeClr val="accent1"/>
                </a:solidFill>
              </a:rPr>
              <a:t>the WTO accession </a:t>
            </a:r>
            <a:r>
              <a:rPr lang="en-US" altLang="ja-JP" dirty="0" smtClean="0">
                <a:solidFill>
                  <a:schemeClr val="accent1"/>
                </a:solidFill>
              </a:rPr>
              <a:t>enhanced firms </a:t>
            </a:r>
            <a:r>
              <a:rPr lang="en-US" altLang="ja-JP" dirty="0">
                <a:solidFill>
                  <a:schemeClr val="accent1"/>
                </a:solidFill>
              </a:rPr>
              <a:t>with high productivity strongly to supply foreign market in the post-WTO period</a:t>
            </a:r>
            <a:r>
              <a:rPr lang="en-US" altLang="ja-JP" dirty="0"/>
              <a:t>. In other words, trade liberalization enhanced the sorting of productivity and export participation of Chinese firms</a:t>
            </a:r>
            <a:r>
              <a:rPr lang="en-US" altLang="ja-JP" dirty="0" smtClean="0"/>
              <a:t>.</a:t>
            </a:r>
          </a:p>
          <a:p>
            <a:endParaRPr lang="en-US" altLang="ja-JP" dirty="0"/>
          </a:p>
          <a:p>
            <a:r>
              <a:rPr lang="en-US" altLang="ja-JP" dirty="0" smtClean="0"/>
              <a:t>Second</a:t>
            </a:r>
            <a:r>
              <a:rPr lang="en-US" altLang="ja-JP" dirty="0"/>
              <a:t>, it enriches our understanding of exporting behavior of Chinese firms before and after trade liberalization. </a:t>
            </a:r>
            <a:r>
              <a:rPr lang="en-US" altLang="ja-JP" dirty="0">
                <a:solidFill>
                  <a:schemeClr val="accent1"/>
                </a:solidFill>
              </a:rPr>
              <a:t>WTO accession had heterogeneous ownership effect on exporting behavior among Chines electronics firms</a:t>
            </a:r>
            <a:r>
              <a:rPr lang="en-US" altLang="ja-JP" dirty="0"/>
              <a:t>. Compared to SOEs and FIEs, PDFs had higher export propensity in the post-WTO period. On the other hand, SOEs had lower probability to export although the productivity of SOEs in electronics industry is growing fast over time. Therefore, the impact of trade liberalization on export entry is quite different by ownership. </a:t>
            </a:r>
            <a:endParaRPr lang="en-US" altLang="ja-JP" dirty="0" smtClean="0"/>
          </a:p>
          <a:p>
            <a:endParaRPr lang="en-US" altLang="ja-JP" dirty="0"/>
          </a:p>
          <a:p>
            <a:r>
              <a:rPr lang="en-US" altLang="ja-JP" dirty="0" smtClean="0"/>
              <a:t>Third</a:t>
            </a:r>
            <a:r>
              <a:rPr lang="en-US" altLang="ja-JP" dirty="0"/>
              <a:t>, the paper also makes a contribution to the literature of heterogeneous firms. Instead of assuming that exporters are indifferent in ownership </a:t>
            </a:r>
            <a:r>
              <a:rPr lang="en-US" altLang="ja-JP" dirty="0" smtClean="0"/>
              <a:t>structure, </a:t>
            </a:r>
            <a:r>
              <a:rPr lang="en-US" altLang="ja-JP" dirty="0"/>
              <a:t>we divide exporters by ownership, i.e., FIEs exporters, SOEs exporters and PDFs exporters. </a:t>
            </a:r>
            <a:r>
              <a:rPr lang="en-US" altLang="ja-JP" dirty="0">
                <a:solidFill>
                  <a:schemeClr val="accent1"/>
                </a:solidFill>
              </a:rPr>
              <a:t>Beyond the nexus of firm productivity and export, our findings suggest that ownership matters for export decision and export intensity</a:t>
            </a:r>
            <a:r>
              <a:rPr lang="en-US" altLang="ja-JP" dirty="0"/>
              <a:t>. </a:t>
            </a:r>
            <a:endParaRPr kumimoji="1" lang="ja-JP" altLang="en-US"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10</a:t>
            </a:fld>
            <a:endParaRPr kumimoji="1" lang="ja-JP" altLang="en-US"/>
          </a:p>
        </p:txBody>
      </p:sp>
    </p:spTree>
    <p:extLst>
      <p:ext uri="{BB962C8B-B14F-4D97-AF65-F5344CB8AC3E}">
        <p14:creationId xmlns:p14="http://schemas.microsoft.com/office/powerpoint/2010/main" val="360330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Data</a:t>
            </a:r>
            <a:endParaRPr kumimoji="1" lang="ja-JP" altLang="en-US" dirty="0"/>
          </a:p>
        </p:txBody>
      </p:sp>
      <p:sp>
        <p:nvSpPr>
          <p:cNvPr id="3" name="コンテンツ プレースホルダー 2"/>
          <p:cNvSpPr>
            <a:spLocks noGrp="1"/>
          </p:cNvSpPr>
          <p:nvPr>
            <p:ph idx="1"/>
          </p:nvPr>
        </p:nvSpPr>
        <p:spPr/>
        <p:txBody>
          <a:bodyPr>
            <a:normAutofit fontScale="55000" lnSpcReduction="20000"/>
          </a:bodyPr>
          <a:lstStyle/>
          <a:p>
            <a:r>
              <a:rPr lang="en-US" altLang="ja-JP" dirty="0" smtClean="0"/>
              <a:t>We </a:t>
            </a:r>
            <a:r>
              <a:rPr lang="en-US" altLang="ja-JP" dirty="0"/>
              <a:t>concentrate our analysis on firms belonging to the </a:t>
            </a:r>
            <a:r>
              <a:rPr lang="en-US" altLang="ja-JP" dirty="0">
                <a:solidFill>
                  <a:schemeClr val="accent1"/>
                </a:solidFill>
              </a:rPr>
              <a:t>Electrical Machinery and  </a:t>
            </a:r>
            <a:r>
              <a:rPr lang="en-US" altLang="ja-JP" dirty="0" smtClean="0">
                <a:solidFill>
                  <a:schemeClr val="accent1"/>
                </a:solidFill>
              </a:rPr>
              <a:t>Communication </a:t>
            </a:r>
            <a:r>
              <a:rPr lang="en-US" altLang="ja-JP" dirty="0">
                <a:solidFill>
                  <a:schemeClr val="accent1"/>
                </a:solidFill>
              </a:rPr>
              <a:t>Equipment </a:t>
            </a:r>
            <a:r>
              <a:rPr lang="en-US" altLang="ja-JP" dirty="0" smtClean="0">
                <a:solidFill>
                  <a:schemeClr val="accent1"/>
                </a:solidFill>
              </a:rPr>
              <a:t>industries from 1998 to 2007</a:t>
            </a:r>
            <a:r>
              <a:rPr lang="en-US" altLang="ja-JP" dirty="0" smtClean="0"/>
              <a:t>. </a:t>
            </a:r>
          </a:p>
          <a:p>
            <a:r>
              <a:rPr lang="en-US" altLang="ja-JP" dirty="0"/>
              <a:t>Our data comes </a:t>
            </a:r>
            <a:r>
              <a:rPr lang="en-US" altLang="ja-JP" dirty="0" smtClean="0"/>
              <a:t>from </a:t>
            </a:r>
            <a:r>
              <a:rPr lang="en-US" altLang="ja-JP" dirty="0"/>
              <a:t>the </a:t>
            </a:r>
            <a:r>
              <a:rPr lang="en-US" altLang="ja-JP" i="1" dirty="0">
                <a:solidFill>
                  <a:schemeClr val="accent1"/>
                </a:solidFill>
              </a:rPr>
              <a:t>Annual Survey of Industrial Firms</a:t>
            </a:r>
            <a:r>
              <a:rPr lang="en-US" altLang="ja-JP" i="1" dirty="0"/>
              <a:t> </a:t>
            </a:r>
            <a:r>
              <a:rPr lang="en-US" altLang="ja-JP" dirty="0"/>
              <a:t>(ASIF) carried out by the National Bureau of Statistics (NBSC</a:t>
            </a:r>
            <a:r>
              <a:rPr lang="en-US" altLang="ja-JP" dirty="0" smtClean="0"/>
              <a:t>).</a:t>
            </a:r>
          </a:p>
          <a:p>
            <a:r>
              <a:rPr lang="en-US" altLang="ja-JP" dirty="0" smtClean="0"/>
              <a:t>These annual surveys include </a:t>
            </a:r>
            <a:r>
              <a:rPr lang="en-US" altLang="ja-JP" dirty="0" smtClean="0">
                <a:solidFill>
                  <a:schemeClr val="accent1"/>
                </a:solidFill>
              </a:rPr>
              <a:t>all state-owned firms as well as non-state firms with an annual sales exceeding RMB 5 million in industrial sectors</a:t>
            </a:r>
            <a:r>
              <a:rPr lang="en-US" altLang="ja-JP" dirty="0" smtClean="0"/>
              <a:t>. </a:t>
            </a:r>
          </a:p>
          <a:p>
            <a:endParaRPr lang="en-US" altLang="ja-JP" dirty="0" smtClean="0"/>
          </a:p>
          <a:p>
            <a:r>
              <a:rPr lang="en-US" altLang="ja-JP" dirty="0" smtClean="0"/>
              <a:t>This dataset contains detailed information on firm’s productions and performance, including intermediate inputs, outputs, capital, number of employees, and export status, which are essential to this study. </a:t>
            </a:r>
          </a:p>
          <a:p>
            <a:r>
              <a:rPr lang="en-US" altLang="ja-JP" dirty="0" smtClean="0"/>
              <a:t>The ASIF data provides information on whether firms are registered as FIEs, PDFs, and SOEs.</a:t>
            </a:r>
          </a:p>
          <a:p>
            <a:endParaRPr lang="en-US" altLang="ja-JP" dirty="0" smtClean="0"/>
          </a:p>
          <a:p>
            <a:r>
              <a:rPr lang="en-US" altLang="ja-JP" dirty="0" smtClean="0"/>
              <a:t>We drop firms that have missing, zero, or negative values for fixed capital, intermediate inputs, value added, employment which logarithms are not defined for TFP estimation.</a:t>
            </a:r>
          </a:p>
          <a:p>
            <a:r>
              <a:rPr lang="en-US" altLang="ja-JP" dirty="0"/>
              <a:t>W</a:t>
            </a:r>
            <a:r>
              <a:rPr lang="en-US" altLang="ja-JP" dirty="0" smtClean="0"/>
              <a:t>e measure their total factor productivity (TFP) by using </a:t>
            </a:r>
            <a:r>
              <a:rPr lang="en-US" altLang="ja-JP" dirty="0" err="1" smtClean="0"/>
              <a:t>Levinsohn</a:t>
            </a:r>
            <a:r>
              <a:rPr lang="en-US" altLang="ja-JP" dirty="0" smtClean="0"/>
              <a:t> and </a:t>
            </a:r>
            <a:r>
              <a:rPr lang="en-US" altLang="ja-JP" dirty="0" err="1" smtClean="0"/>
              <a:t>Petrin</a:t>
            </a:r>
            <a:r>
              <a:rPr lang="en-US" altLang="ja-JP" dirty="0"/>
              <a:t> </a:t>
            </a:r>
            <a:r>
              <a:rPr lang="en-US" altLang="ja-JP" dirty="0" smtClean="0"/>
              <a:t> (2003) approach. </a:t>
            </a:r>
          </a:p>
          <a:p>
            <a:endParaRPr kumimoji="1" lang="ja-JP" altLang="en-US"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11</a:t>
            </a:fld>
            <a:endParaRPr kumimoji="1" lang="ja-JP" altLang="en-US"/>
          </a:p>
        </p:txBody>
      </p:sp>
    </p:spTree>
    <p:extLst>
      <p:ext uri="{BB962C8B-B14F-4D97-AF65-F5344CB8AC3E}">
        <p14:creationId xmlns:p14="http://schemas.microsoft.com/office/powerpoint/2010/main" val="1841248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Table 1. Summary statistics</a:t>
            </a:r>
            <a:endParaRPr kumimoji="1" lang="ja-JP" alt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714537"/>
            <a:ext cx="8568952" cy="4474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12</a:t>
            </a:fld>
            <a:endParaRPr kumimoji="1" lang="ja-JP" altLang="en-US"/>
          </a:p>
        </p:txBody>
      </p:sp>
    </p:spTree>
    <p:extLst>
      <p:ext uri="{BB962C8B-B14F-4D97-AF65-F5344CB8AC3E}">
        <p14:creationId xmlns:p14="http://schemas.microsoft.com/office/powerpoint/2010/main" val="3518117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2000" dirty="0"/>
              <a:t>Figure 1. Productivity distribution of exporters and non-exporters</a:t>
            </a:r>
            <a:endParaRPr kumimoji="1" lang="ja-JP" altLang="en-US" sz="2000" dirty="0"/>
          </a:p>
        </p:txBody>
      </p:sp>
      <p:sp>
        <p:nvSpPr>
          <p:cNvPr id="3" name="コンテンツ プレースホルダー 2"/>
          <p:cNvSpPr>
            <a:spLocks noGrp="1"/>
          </p:cNvSpPr>
          <p:nvPr>
            <p:ph idx="1"/>
          </p:nvPr>
        </p:nvSpPr>
        <p:spPr/>
        <p:txBody>
          <a:bodyPr>
            <a:normAutofit fontScale="85000" lnSpcReduction="20000"/>
          </a:bodyPr>
          <a:lstStyle/>
          <a:p>
            <a:endParaRPr lang="en-US" altLang="ja-JP" sz="2400" dirty="0" smtClean="0"/>
          </a:p>
          <a:p>
            <a:endParaRPr lang="en-US" altLang="ja-JP" sz="2400" dirty="0"/>
          </a:p>
          <a:p>
            <a:endParaRPr lang="en-US" altLang="ja-JP" sz="2400" dirty="0" smtClean="0"/>
          </a:p>
          <a:p>
            <a:endParaRPr lang="en-US" altLang="ja-JP" sz="2400" dirty="0"/>
          </a:p>
          <a:p>
            <a:endParaRPr lang="en-US" altLang="ja-JP" sz="2400" dirty="0" smtClean="0"/>
          </a:p>
          <a:p>
            <a:endParaRPr lang="en-US" altLang="ja-JP" sz="2400" dirty="0"/>
          </a:p>
          <a:p>
            <a:pPr marL="0" indent="0">
              <a:buNone/>
            </a:pPr>
            <a:endParaRPr lang="en-US" altLang="ja-JP" sz="2400" dirty="0" smtClean="0"/>
          </a:p>
          <a:p>
            <a:endParaRPr lang="en-US" altLang="ja-JP" sz="2400" dirty="0" smtClean="0"/>
          </a:p>
          <a:p>
            <a:endParaRPr lang="en-US" altLang="ja-JP" sz="2400" dirty="0"/>
          </a:p>
          <a:p>
            <a:endParaRPr lang="en-US" altLang="ja-JP" sz="2400" dirty="0" smtClean="0"/>
          </a:p>
          <a:p>
            <a:endParaRPr lang="en-US" altLang="ja-JP" sz="2400" dirty="0"/>
          </a:p>
          <a:p>
            <a:r>
              <a:rPr lang="en-US" altLang="ja-JP" sz="2400" dirty="0" smtClean="0">
                <a:solidFill>
                  <a:schemeClr val="accent1"/>
                </a:solidFill>
              </a:rPr>
              <a:t>p</a:t>
            </a:r>
            <a:r>
              <a:rPr kumimoji="1" lang="en-US" altLang="ja-JP" sz="2400" dirty="0" smtClean="0">
                <a:solidFill>
                  <a:schemeClr val="accent1"/>
                </a:solidFill>
              </a:rPr>
              <a:t>roductivity of exporters &gt; productivity of non-exporters</a:t>
            </a:r>
          </a:p>
          <a:p>
            <a:r>
              <a:rPr lang="en-US" altLang="ja-JP" sz="2400" dirty="0" smtClean="0"/>
              <a:t>We </a:t>
            </a:r>
            <a:r>
              <a:rPr lang="en-US" altLang="ja-JP" sz="2400" dirty="0"/>
              <a:t>conduct standard </a:t>
            </a:r>
            <a:r>
              <a:rPr lang="en-US" altLang="ja-JP" sz="2400" dirty="0">
                <a:solidFill>
                  <a:schemeClr val="accent1"/>
                </a:solidFill>
              </a:rPr>
              <a:t>two-sample Kolmogorov-Smirnov (K-S) tests </a:t>
            </a:r>
            <a:r>
              <a:rPr lang="en-US" altLang="ja-JP" sz="2400" dirty="0"/>
              <a:t>to examine productivity differentials across the entire distribution of exporters and non-exporters in 1998 and 2007.</a:t>
            </a:r>
            <a:endParaRPr kumimoji="1" lang="ja-JP" altLang="en-US" sz="2400" dirty="0"/>
          </a:p>
        </p:txBody>
      </p:sp>
      <p:sp>
        <p:nvSpPr>
          <p:cNvPr id="4" name="スライド番号プレースホルダー 3"/>
          <p:cNvSpPr>
            <a:spLocks noGrp="1"/>
          </p:cNvSpPr>
          <p:nvPr>
            <p:ph type="sldNum" sz="quarter" idx="12"/>
          </p:nvPr>
        </p:nvSpPr>
        <p:spPr/>
        <p:txBody>
          <a:bodyPr/>
          <a:lstStyle/>
          <a:p>
            <a:fld id="{9194FC87-B1AB-491C-A1FD-ECCF4044ED6E}" type="slidenum">
              <a:rPr kumimoji="1" lang="ja-JP" altLang="en-US" smtClean="0"/>
              <a:t>13</a:t>
            </a:fld>
            <a:endParaRPr kumimoji="1" lang="ja-JP" altLang="en-US"/>
          </a:p>
        </p:txBody>
      </p:sp>
      <p:pic>
        <p:nvPicPr>
          <p:cNvPr id="5" name="コンテンツ プレースホルダー 3"/>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1052736"/>
            <a:ext cx="5116272" cy="3745999"/>
          </a:xfrm>
          <a:prstGeom prst="rect">
            <a:avLst/>
          </a:prstGeom>
          <a:noFill/>
          <a:ln>
            <a:noFill/>
          </a:ln>
        </p:spPr>
      </p:pic>
    </p:spTree>
    <p:extLst>
      <p:ext uri="{BB962C8B-B14F-4D97-AF65-F5344CB8AC3E}">
        <p14:creationId xmlns:p14="http://schemas.microsoft.com/office/powerpoint/2010/main" val="3066613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normAutofit fontScale="90000"/>
          </a:bodyPr>
          <a:lstStyle/>
          <a:p>
            <a:r>
              <a:rPr lang="en-US" altLang="ja-JP" dirty="0" smtClean="0"/>
              <a:t>Table 2. Productivity and ownership</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endParaRPr lang="en-US" altLang="ja-JP" sz="2000" dirty="0" smtClean="0"/>
          </a:p>
          <a:p>
            <a:endParaRPr lang="en-US" altLang="ja-JP" sz="2000" dirty="0"/>
          </a:p>
          <a:p>
            <a:endParaRPr lang="en-US" altLang="ja-JP" sz="2000" dirty="0" smtClean="0"/>
          </a:p>
          <a:p>
            <a:endParaRPr lang="en-US" altLang="ja-JP" sz="2000" dirty="0"/>
          </a:p>
          <a:p>
            <a:endParaRPr lang="en-US" altLang="ja-JP" sz="2000" dirty="0" smtClean="0"/>
          </a:p>
          <a:p>
            <a:endParaRPr lang="en-US" altLang="ja-JP" sz="2000" dirty="0"/>
          </a:p>
          <a:p>
            <a:endParaRPr lang="en-US" altLang="ja-JP" sz="2000" dirty="0" smtClean="0"/>
          </a:p>
          <a:p>
            <a:endParaRPr lang="en-US" altLang="ja-JP" sz="2000" dirty="0"/>
          </a:p>
          <a:p>
            <a:endParaRPr lang="en-US" altLang="ja-JP" sz="2000" dirty="0" smtClean="0"/>
          </a:p>
          <a:p>
            <a:endParaRPr lang="en-US" altLang="ja-JP" sz="2000" dirty="0"/>
          </a:p>
          <a:p>
            <a:endParaRPr lang="en-US" altLang="ja-JP" sz="2000" dirty="0" smtClean="0"/>
          </a:p>
          <a:p>
            <a:endParaRPr lang="en-US" altLang="ja-JP" sz="2000" dirty="0"/>
          </a:p>
          <a:p>
            <a:r>
              <a:rPr lang="en-US" altLang="ja-JP" sz="2000" dirty="0" smtClean="0"/>
              <a:t>TFP </a:t>
            </a:r>
            <a:r>
              <a:rPr lang="en-US" altLang="ja-JP" sz="2000" dirty="0"/>
              <a:t>rose differently among all three types of firms between before and after the WTO. </a:t>
            </a:r>
            <a:r>
              <a:rPr lang="en-US" altLang="ja-JP" sz="2000" dirty="0" smtClean="0"/>
              <a:t>TFP </a:t>
            </a:r>
            <a:r>
              <a:rPr lang="en-US" altLang="ja-JP" sz="2000" dirty="0"/>
              <a:t>for SOEs increased more than it did for the other types of firms: the annual average TFP between 1998 and 2001 for SOEs rose by 0.7 points after the year </a:t>
            </a:r>
            <a:r>
              <a:rPr lang="en-US" altLang="ja-JP" sz="2000" dirty="0" smtClean="0"/>
              <a:t>2001 </a:t>
            </a:r>
            <a:r>
              <a:rPr lang="en-US" altLang="ja-JP" sz="2000" dirty="0"/>
              <a:t>when China joined the WTO, while </a:t>
            </a:r>
            <a:r>
              <a:rPr lang="en-US" altLang="ja-JP" sz="2000" dirty="0" err="1"/>
              <a:t>PDFs’</a:t>
            </a:r>
            <a:r>
              <a:rPr lang="en-US" altLang="ja-JP" sz="2000" dirty="0"/>
              <a:t> and FIEs’ rose by only 0.3 points.</a:t>
            </a:r>
            <a:endParaRPr kumimoji="1" lang="ja-JP" altLang="en-US" sz="2000" dirty="0"/>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0518" y="1340768"/>
            <a:ext cx="4785545" cy="346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スライド番号プレースホルダー 5"/>
          <p:cNvSpPr>
            <a:spLocks noGrp="1"/>
          </p:cNvSpPr>
          <p:nvPr>
            <p:ph type="sldNum" sz="quarter" idx="12"/>
          </p:nvPr>
        </p:nvSpPr>
        <p:spPr/>
        <p:txBody>
          <a:bodyPr/>
          <a:lstStyle/>
          <a:p>
            <a:fld id="{9194FC87-B1AB-491C-A1FD-ECCF4044ED6E}" type="slidenum">
              <a:rPr kumimoji="1" lang="ja-JP" altLang="en-US" smtClean="0"/>
              <a:t>14</a:t>
            </a:fld>
            <a:endParaRPr kumimoji="1" lang="ja-JP" altLang="en-US"/>
          </a:p>
        </p:txBody>
      </p:sp>
    </p:spTree>
    <p:extLst>
      <p:ext uri="{BB962C8B-B14F-4D97-AF65-F5344CB8AC3E}">
        <p14:creationId xmlns:p14="http://schemas.microsoft.com/office/powerpoint/2010/main" val="29583901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200" dirty="0"/>
              <a:t>Figure 2. Productivity </a:t>
            </a:r>
            <a:r>
              <a:rPr lang="en-US" altLang="ja-JP" sz="3200" dirty="0" smtClean="0"/>
              <a:t>distribution </a:t>
            </a:r>
            <a:r>
              <a:rPr lang="en-US" altLang="ja-JP" sz="3200" dirty="0"/>
              <a:t>of Chinese </a:t>
            </a:r>
            <a:r>
              <a:rPr lang="en-US" altLang="ja-JP" sz="3200" dirty="0" smtClean="0"/>
              <a:t>firms </a:t>
            </a:r>
            <a:r>
              <a:rPr lang="en-US" altLang="ja-JP" sz="3200" dirty="0"/>
              <a:t>(1998 and 2007, by ownership)</a:t>
            </a:r>
            <a:endParaRPr kumimoji="1" lang="ja-JP" altLang="en-US" sz="3200" dirty="0"/>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916832"/>
            <a:ext cx="4392488" cy="3240360"/>
          </a:xfrm>
          <a:prstGeom prst="rect">
            <a:avLst/>
          </a:prstGeom>
          <a:noFill/>
          <a:ln>
            <a:noFill/>
          </a:ln>
        </p:spPr>
      </p:pic>
      <p:pic>
        <p:nvPicPr>
          <p:cNvPr id="5" name="図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4008" y="1916832"/>
            <a:ext cx="4248472" cy="3240360"/>
          </a:xfrm>
          <a:prstGeom prst="rect">
            <a:avLst/>
          </a:prstGeom>
          <a:noFill/>
          <a:ln>
            <a:noFill/>
          </a:ln>
        </p:spPr>
      </p:pic>
      <p:sp>
        <p:nvSpPr>
          <p:cNvPr id="7" name="スライド番号プレースホルダー 6"/>
          <p:cNvSpPr>
            <a:spLocks noGrp="1"/>
          </p:cNvSpPr>
          <p:nvPr>
            <p:ph type="sldNum" sz="quarter" idx="12"/>
          </p:nvPr>
        </p:nvSpPr>
        <p:spPr/>
        <p:txBody>
          <a:bodyPr/>
          <a:lstStyle/>
          <a:p>
            <a:fld id="{9194FC87-B1AB-491C-A1FD-ECCF4044ED6E}" type="slidenum">
              <a:rPr kumimoji="1" lang="ja-JP" altLang="en-US" smtClean="0"/>
              <a:t>15</a:t>
            </a:fld>
            <a:endParaRPr kumimoji="1" lang="ja-JP" altLang="en-US"/>
          </a:p>
        </p:txBody>
      </p:sp>
    </p:spTree>
    <p:extLst>
      <p:ext uri="{BB962C8B-B14F-4D97-AF65-F5344CB8AC3E}">
        <p14:creationId xmlns:p14="http://schemas.microsoft.com/office/powerpoint/2010/main" val="1558797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Table 3. Export and ownership</a:t>
            </a:r>
            <a:endParaRPr kumimoji="1" lang="ja-JP" alt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229600" cy="3097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16</a:t>
            </a:fld>
            <a:endParaRPr kumimoji="1" lang="ja-JP" altLang="en-US"/>
          </a:p>
        </p:txBody>
      </p:sp>
      <p:sp>
        <p:nvSpPr>
          <p:cNvPr id="6" name="テキスト ボックス 5"/>
          <p:cNvSpPr txBox="1"/>
          <p:nvPr/>
        </p:nvSpPr>
        <p:spPr>
          <a:xfrm>
            <a:off x="539552" y="5013176"/>
            <a:ext cx="7840351" cy="646331"/>
          </a:xfrm>
          <a:prstGeom prst="rect">
            <a:avLst/>
          </a:prstGeom>
          <a:noFill/>
        </p:spPr>
        <p:txBody>
          <a:bodyPr wrap="none" rtlCol="0">
            <a:spAutoFit/>
          </a:bodyPr>
          <a:lstStyle/>
          <a:p>
            <a:r>
              <a:rPr lang="en-US" altLang="ja-JP" dirty="0"/>
              <a:t>The fraction of exporters for PDFs and FIEs increased more than among SOEs, </a:t>
            </a:r>
            <a:endParaRPr lang="en-US" altLang="ja-JP" dirty="0" smtClean="0"/>
          </a:p>
          <a:p>
            <a:r>
              <a:rPr lang="en-US" altLang="ja-JP" dirty="0" smtClean="0"/>
              <a:t>even </a:t>
            </a:r>
            <a:r>
              <a:rPr lang="en-US" altLang="ja-JP" dirty="0"/>
              <a:t>though the productivity growth was not higher for PDFs and FIEs than SOEs. </a:t>
            </a:r>
          </a:p>
        </p:txBody>
      </p:sp>
    </p:spTree>
    <p:extLst>
      <p:ext uri="{BB962C8B-B14F-4D97-AF65-F5344CB8AC3E}">
        <p14:creationId xmlns:p14="http://schemas.microsoft.com/office/powerpoint/2010/main" val="914238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a:xfrm>
            <a:off x="457200" y="1412776"/>
            <a:ext cx="8229600" cy="5040560"/>
          </a:xfrm>
        </p:spPr>
        <p:txBody>
          <a:bodyPr>
            <a:noAutofit/>
          </a:bodyPr>
          <a:lstStyle/>
          <a:p>
            <a:r>
              <a:rPr lang="en-US" altLang="ja-JP" sz="2000" dirty="0" smtClean="0"/>
              <a:t>When </a:t>
            </a:r>
            <a:r>
              <a:rPr lang="en-US" altLang="ja-JP" sz="2000" dirty="0"/>
              <a:t>firms are forced to exit from the market, it is presumable that less productive firms, then non-exporters rather than exporters, will exit first from the market, and will be followed by more productive exporters. </a:t>
            </a:r>
          </a:p>
          <a:p>
            <a:r>
              <a:rPr lang="en-US" altLang="ja-JP" sz="2000" dirty="0" smtClean="0"/>
              <a:t>Therefore</a:t>
            </a:r>
            <a:r>
              <a:rPr lang="en-US" altLang="ja-JP" sz="2000" dirty="0"/>
              <a:t>, w</a:t>
            </a:r>
            <a:r>
              <a:rPr lang="en-US" altLang="ja-JP" sz="2000" dirty="0" smtClean="0"/>
              <a:t>e </a:t>
            </a:r>
            <a:r>
              <a:rPr lang="en-US" altLang="ja-JP" sz="2000" dirty="0"/>
              <a:t>anticipate the fraction of exporters for SOEs should increase in early 2000s in which the number of existing SOEs reduced. </a:t>
            </a:r>
            <a:endParaRPr lang="en-US" altLang="ja-JP" sz="2000" dirty="0" smtClean="0"/>
          </a:p>
          <a:p>
            <a:endParaRPr lang="en-US" altLang="ja-JP" sz="2000" dirty="0" smtClean="0"/>
          </a:p>
          <a:p>
            <a:r>
              <a:rPr lang="en-US" altLang="ja-JP" sz="2000" dirty="0" smtClean="0"/>
              <a:t>However</a:t>
            </a:r>
            <a:r>
              <a:rPr lang="en-US" altLang="ja-JP" sz="2000" dirty="0"/>
              <a:t>, in comparison with PDFs and FIEs, </a:t>
            </a:r>
            <a:r>
              <a:rPr lang="en-US" altLang="ja-JP" sz="2000" dirty="0">
                <a:solidFill>
                  <a:schemeClr val="accent1"/>
                </a:solidFill>
              </a:rPr>
              <a:t>the fraction of exporters for SOEs actually did </a:t>
            </a:r>
            <a:r>
              <a:rPr lang="en-US" altLang="ja-JP" sz="2000" dirty="0" smtClean="0">
                <a:solidFill>
                  <a:schemeClr val="accent1"/>
                </a:solidFill>
              </a:rPr>
              <a:t>not </a:t>
            </a:r>
            <a:r>
              <a:rPr lang="en-US" altLang="ja-JP" sz="2000" dirty="0">
                <a:solidFill>
                  <a:schemeClr val="accent1"/>
                </a:solidFill>
              </a:rPr>
              <a:t>increase in spite of a high rise of their average productivity</a:t>
            </a:r>
            <a:r>
              <a:rPr lang="en-US" altLang="ja-JP" sz="2000" dirty="0"/>
              <a:t>. </a:t>
            </a:r>
            <a:r>
              <a:rPr lang="en-US" altLang="ja-JP" sz="2000" dirty="0" smtClean="0"/>
              <a:t>It is contradictory to a well-known productivity-export paradigm if WTO membership has affected the export decision of Chinese firms uniformly. </a:t>
            </a:r>
          </a:p>
          <a:p>
            <a:endParaRPr lang="en-US" altLang="ja-JP" sz="2000" dirty="0" smtClean="0"/>
          </a:p>
          <a:p>
            <a:r>
              <a:rPr lang="en-US" altLang="ja-JP" sz="2000" dirty="0" smtClean="0">
                <a:solidFill>
                  <a:schemeClr val="accent1"/>
                </a:solidFill>
              </a:rPr>
              <a:t>We </a:t>
            </a:r>
            <a:r>
              <a:rPr lang="en-US" altLang="ja-JP" sz="2000" dirty="0">
                <a:solidFill>
                  <a:schemeClr val="accent1"/>
                </a:solidFill>
              </a:rPr>
              <a:t>therefore hypothesize that WTO membership might have caused a different effect on firm’s decision to export among different ownerships: PDFs, SOEs, and FIEs.</a:t>
            </a:r>
            <a:endParaRPr kumimoji="1" lang="ja-JP" altLang="en-US" sz="2000" dirty="0">
              <a:solidFill>
                <a:schemeClr val="accent1"/>
              </a:solidFill>
            </a:endParaRPr>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17</a:t>
            </a:fld>
            <a:endParaRPr kumimoji="1" lang="ja-JP" altLang="en-US"/>
          </a:p>
        </p:txBody>
      </p:sp>
    </p:spTree>
    <p:extLst>
      <p:ext uri="{BB962C8B-B14F-4D97-AF65-F5344CB8AC3E}">
        <p14:creationId xmlns:p14="http://schemas.microsoft.com/office/powerpoint/2010/main" val="3192611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2800" dirty="0"/>
              <a:t>WTO </a:t>
            </a:r>
            <a:r>
              <a:rPr lang="en-US" altLang="ja-JP" sz="2800" dirty="0" smtClean="0"/>
              <a:t>accession </a:t>
            </a:r>
            <a:r>
              <a:rPr lang="en-US" altLang="ja-JP" sz="2800" dirty="0"/>
              <a:t>and </a:t>
            </a:r>
            <a:r>
              <a:rPr lang="en-US" altLang="ja-JP" sz="2800" dirty="0" smtClean="0"/>
              <a:t>structural change</a:t>
            </a:r>
            <a:r>
              <a:rPr lang="en-US" altLang="ja-JP" sz="2800" dirty="0"/>
              <a:t>: Chow test</a:t>
            </a:r>
            <a:endParaRPr kumimoji="1" lang="ja-JP" altLang="en-US" sz="2800" dirty="0"/>
          </a:p>
        </p:txBody>
      </p:sp>
      <p:sp>
        <p:nvSpPr>
          <p:cNvPr id="3" name="コンテンツ プレースホルダー 2"/>
          <p:cNvSpPr>
            <a:spLocks noGrp="1"/>
          </p:cNvSpPr>
          <p:nvPr>
            <p:ph idx="1"/>
          </p:nvPr>
        </p:nvSpPr>
        <p:spPr>
          <a:xfrm>
            <a:off x="457200" y="1268760"/>
            <a:ext cx="8229600" cy="5256584"/>
          </a:xfrm>
        </p:spPr>
        <p:txBody>
          <a:bodyPr>
            <a:normAutofit fontScale="62500" lnSpcReduction="20000"/>
          </a:bodyPr>
          <a:lstStyle/>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r>
              <a:rPr lang="en-US" altLang="ja-JP" dirty="0" smtClean="0"/>
              <a:t>WTO is a dummy variable that equals one if it is year 2002 and onwards, and 0 otherwise.</a:t>
            </a:r>
          </a:p>
          <a:p>
            <a:r>
              <a:rPr lang="en-US" altLang="ja-JP" dirty="0"/>
              <a:t>The results of a steeper slope and an increase of intercept parameter show that the structural change occurred after the WTO accession. We also find that </a:t>
            </a:r>
            <a:r>
              <a:rPr lang="en-US" altLang="ja-JP" dirty="0">
                <a:solidFill>
                  <a:schemeClr val="accent1"/>
                </a:solidFill>
              </a:rPr>
              <a:t>the Chow tests reject the null hypothesis that there was no structural change</a:t>
            </a:r>
            <a:r>
              <a:rPr lang="en-US" altLang="ja-JP" dirty="0"/>
              <a:t>. </a:t>
            </a:r>
            <a:endParaRPr kumimoji="1" lang="ja-JP" alt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556792"/>
            <a:ext cx="7175773"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スライド番号プレースホルダー 5"/>
          <p:cNvSpPr>
            <a:spLocks noGrp="1"/>
          </p:cNvSpPr>
          <p:nvPr>
            <p:ph type="sldNum" sz="quarter" idx="12"/>
          </p:nvPr>
        </p:nvSpPr>
        <p:spPr/>
        <p:txBody>
          <a:bodyPr/>
          <a:lstStyle/>
          <a:p>
            <a:fld id="{9194FC87-B1AB-491C-A1FD-ECCF4044ED6E}" type="slidenum">
              <a:rPr kumimoji="1" lang="ja-JP" altLang="en-US" smtClean="0"/>
              <a:t>18</a:t>
            </a:fld>
            <a:endParaRPr kumimoji="1" lang="ja-JP" altLang="en-US"/>
          </a:p>
        </p:txBody>
      </p:sp>
    </p:spTree>
    <p:extLst>
      <p:ext uri="{BB962C8B-B14F-4D97-AF65-F5344CB8AC3E}">
        <p14:creationId xmlns:p14="http://schemas.microsoft.com/office/powerpoint/2010/main" val="3211331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82247"/>
            <a:ext cx="7522573" cy="813534"/>
          </a:xfrm>
        </p:spPr>
        <p:txBody>
          <a:bodyPr>
            <a:normAutofit/>
          </a:bodyPr>
          <a:lstStyle/>
          <a:p>
            <a:r>
              <a:rPr lang="en-US" altLang="ja-JP" sz="3600" dirty="0" smtClean="0"/>
              <a:t>Theoretical and empirical framework</a:t>
            </a:r>
            <a:endParaRPr kumimoji="1" lang="ja-JP" altLang="en-US" sz="3600" dirty="0"/>
          </a:p>
        </p:txBody>
      </p:sp>
      <p:sp>
        <p:nvSpPr>
          <p:cNvPr id="3" name="コンテンツ プレースホルダー 2"/>
          <p:cNvSpPr>
            <a:spLocks noGrp="1"/>
          </p:cNvSpPr>
          <p:nvPr>
            <p:ph idx="1"/>
          </p:nvPr>
        </p:nvSpPr>
        <p:spPr>
          <a:xfrm>
            <a:off x="517046" y="1185545"/>
            <a:ext cx="8069605" cy="701684"/>
          </a:xfrm>
        </p:spPr>
        <p:txBody>
          <a:bodyPr>
            <a:normAutofit fontScale="77500" lnSpcReduction="20000"/>
          </a:bodyPr>
          <a:lstStyle/>
          <a:p>
            <a:r>
              <a:rPr kumimoji="1" lang="en-US" altLang="ja-JP" dirty="0" smtClean="0"/>
              <a:t>Melitz (2003)</a:t>
            </a:r>
            <a:r>
              <a:rPr lang="en-US" altLang="ja-JP" dirty="0"/>
              <a:t>,</a:t>
            </a:r>
            <a:r>
              <a:rPr kumimoji="1" lang="en-US" altLang="ja-JP" dirty="0" smtClean="0"/>
              <a:t> Helpman et al. (2004), </a:t>
            </a:r>
            <a:r>
              <a:rPr lang="en-US" altLang="ja-JP" dirty="0"/>
              <a:t>Bernard and Jensen (2004) </a:t>
            </a:r>
            <a:endParaRPr lang="en-US" altLang="ja-JP" dirty="0" smtClean="0"/>
          </a:p>
          <a:p>
            <a:endParaRPr lang="en-US" altLang="ja-JP" dirty="0"/>
          </a:p>
          <a:p>
            <a:endParaRPr lang="ja-JP" altLang="en-US" dirty="0"/>
          </a:p>
          <a:p>
            <a:pPr lvl="1"/>
            <a:endParaRPr lang="en-US" altLang="ja-JP" dirty="0" smtClean="0"/>
          </a:p>
          <a:p>
            <a:endParaRPr lang="en-US" altLang="ja-JP" dirty="0" smtClean="0"/>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2700530214"/>
              </p:ext>
            </p:extLst>
          </p:nvPr>
        </p:nvGraphicFramePr>
        <p:xfrm>
          <a:off x="262890" y="3532506"/>
          <a:ext cx="8255000" cy="1458912"/>
        </p:xfrm>
        <a:graphic>
          <a:graphicData uri="http://schemas.openxmlformats.org/presentationml/2006/ole">
            <mc:AlternateContent xmlns:mc="http://schemas.openxmlformats.org/markup-compatibility/2006">
              <mc:Choice xmlns:v="urn:schemas-microsoft-com:vml" Requires="v">
                <p:oleObj spid="_x0000_s6214" name="数式" r:id="rId4" imgW="4089240" imgH="723600" progId="Equation.3">
                  <p:embed/>
                </p:oleObj>
              </mc:Choice>
              <mc:Fallback>
                <p:oleObj name="数式" r:id="rId4" imgW="4089240" imgH="723600" progId="Equation.3">
                  <p:embed/>
                  <p:pic>
                    <p:nvPicPr>
                      <p:cNvPr id="0" name=""/>
                      <p:cNvPicPr/>
                      <p:nvPr/>
                    </p:nvPicPr>
                    <p:blipFill>
                      <a:blip r:embed="rId5"/>
                      <a:stretch>
                        <a:fillRect/>
                      </a:stretch>
                    </p:blipFill>
                    <p:spPr>
                      <a:xfrm>
                        <a:off x="262890" y="3532506"/>
                        <a:ext cx="8255000" cy="1458912"/>
                      </a:xfrm>
                      <a:prstGeom prst="rect">
                        <a:avLst/>
                      </a:prstGeom>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1265689063"/>
              </p:ext>
            </p:extLst>
          </p:nvPr>
        </p:nvGraphicFramePr>
        <p:xfrm>
          <a:off x="517046" y="1930774"/>
          <a:ext cx="4584569" cy="532764"/>
        </p:xfrm>
        <a:graphic>
          <a:graphicData uri="http://schemas.openxmlformats.org/presentationml/2006/ole">
            <mc:AlternateContent xmlns:mc="http://schemas.openxmlformats.org/markup-compatibility/2006">
              <mc:Choice xmlns:v="urn:schemas-microsoft-com:vml" Requires="v">
                <p:oleObj spid="_x0000_s6215" name="数式" r:id="rId6" imgW="2184120" imgH="253800" progId="Equation.3">
                  <p:embed/>
                </p:oleObj>
              </mc:Choice>
              <mc:Fallback>
                <p:oleObj name="数式" r:id="rId6" imgW="2184120" imgH="253800" progId="Equation.3">
                  <p:embed/>
                  <p:pic>
                    <p:nvPicPr>
                      <p:cNvPr id="0" name=""/>
                      <p:cNvPicPr/>
                      <p:nvPr/>
                    </p:nvPicPr>
                    <p:blipFill>
                      <a:blip r:embed="rId7"/>
                      <a:stretch>
                        <a:fillRect/>
                      </a:stretch>
                    </p:blipFill>
                    <p:spPr>
                      <a:xfrm>
                        <a:off x="517046" y="1930774"/>
                        <a:ext cx="4584569" cy="532764"/>
                      </a:xfrm>
                      <a:prstGeom prst="rect">
                        <a:avLst/>
                      </a:prstGeom>
                    </p:spPr>
                  </p:pic>
                </p:oleObj>
              </mc:Fallback>
            </mc:AlternateContent>
          </a:graphicData>
        </a:graphic>
      </p:graphicFrame>
      <p:sp>
        <p:nvSpPr>
          <p:cNvPr id="10" name="コンテンツ プレースホルダー 2"/>
          <p:cNvSpPr txBox="1">
            <a:spLocks/>
          </p:cNvSpPr>
          <p:nvPr/>
        </p:nvSpPr>
        <p:spPr>
          <a:xfrm>
            <a:off x="4310743" y="4906742"/>
            <a:ext cx="4077681" cy="442289"/>
          </a:xfrm>
          <a:prstGeom prst="rect">
            <a:avLst/>
          </a:prstGeom>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400" dirty="0" smtClean="0"/>
              <a:t>Ownership effect by WTO entry</a:t>
            </a:r>
            <a:endParaRPr lang="ja-JP" altLang="en-US" sz="2400" dirty="0"/>
          </a:p>
        </p:txBody>
      </p:sp>
      <p:sp>
        <p:nvSpPr>
          <p:cNvPr id="4" name="テキスト ボックス 3"/>
          <p:cNvSpPr txBox="1"/>
          <p:nvPr/>
        </p:nvSpPr>
        <p:spPr>
          <a:xfrm>
            <a:off x="2504529" y="2861436"/>
            <a:ext cx="4462327" cy="461665"/>
          </a:xfrm>
          <a:prstGeom prst="rect">
            <a:avLst/>
          </a:prstGeom>
          <a:noFill/>
          <a:ln>
            <a:solidFill>
              <a:schemeClr val="accent1"/>
            </a:solidFill>
          </a:ln>
        </p:spPr>
        <p:txBody>
          <a:bodyPr wrap="square" rtlCol="0">
            <a:spAutoFit/>
          </a:bodyPr>
          <a:lstStyle/>
          <a:p>
            <a:r>
              <a:rPr lang="en-US" altLang="ja-JP" sz="2400" dirty="0" smtClean="0"/>
              <a:t>Productivity effect by WTO entry</a:t>
            </a:r>
            <a:endParaRPr lang="en-US" altLang="ja-JP" sz="2400" dirty="0"/>
          </a:p>
        </p:txBody>
      </p:sp>
      <p:sp>
        <p:nvSpPr>
          <p:cNvPr id="14" name="下矢印 13"/>
          <p:cNvSpPr/>
          <p:nvPr/>
        </p:nvSpPr>
        <p:spPr>
          <a:xfrm>
            <a:off x="3587931" y="3262138"/>
            <a:ext cx="278675" cy="299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上矢印 14"/>
          <p:cNvSpPr/>
          <p:nvPr/>
        </p:nvSpPr>
        <p:spPr>
          <a:xfrm>
            <a:off x="5312229" y="4450078"/>
            <a:ext cx="261257" cy="41311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上矢印 15"/>
          <p:cNvSpPr/>
          <p:nvPr/>
        </p:nvSpPr>
        <p:spPr>
          <a:xfrm>
            <a:off x="6966857" y="4423954"/>
            <a:ext cx="235132" cy="4180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50081" y="5382628"/>
            <a:ext cx="8786415" cy="1477328"/>
          </a:xfrm>
          <a:prstGeom prst="rect">
            <a:avLst/>
          </a:prstGeom>
          <a:noFill/>
        </p:spPr>
        <p:txBody>
          <a:bodyPr wrap="square" rtlCol="0">
            <a:spAutoFit/>
          </a:bodyPr>
          <a:lstStyle/>
          <a:p>
            <a:r>
              <a:rPr kumimoji="1" lang="en-US" altLang="ja-JP" dirty="0" smtClean="0"/>
              <a:t>-    WTO is a dummy variable that equals one if it is year 2002 and onwards, and 0 otherwise.</a:t>
            </a:r>
          </a:p>
          <a:p>
            <a:pPr marL="285750" indent="-285750">
              <a:buFontTx/>
              <a:buChar char="-"/>
            </a:pPr>
            <a:r>
              <a:rPr lang="en-US" altLang="ja-JP" dirty="0">
                <a:solidFill>
                  <a:schemeClr val="accent1"/>
                </a:solidFill>
              </a:rPr>
              <a:t>We set FIEs as a base category for comparison </a:t>
            </a:r>
            <a:r>
              <a:rPr lang="en-US" altLang="ja-JP" dirty="0"/>
              <a:t>since FIEs had already received many preferential policies for production and trade and realized higher export propensity even before WTO </a:t>
            </a:r>
            <a:r>
              <a:rPr lang="en-US" altLang="ja-JP" dirty="0" smtClean="0"/>
              <a:t>accession.  </a:t>
            </a:r>
            <a:r>
              <a:rPr lang="en-US" altLang="ja-JP" dirty="0"/>
              <a:t>Then we can assume that </a:t>
            </a:r>
            <a:r>
              <a:rPr lang="en-US" altLang="ja-JP" dirty="0" smtClean="0"/>
              <a:t>the </a:t>
            </a:r>
            <a:r>
              <a:rPr lang="en-US" altLang="ja-JP" dirty="0"/>
              <a:t>exports of FIEs are less affected by the changes after </a:t>
            </a:r>
            <a:r>
              <a:rPr lang="en-US" altLang="ja-JP" dirty="0" smtClean="0"/>
              <a:t>the </a:t>
            </a:r>
            <a:r>
              <a:rPr lang="en-US" altLang="ja-JP" dirty="0"/>
              <a:t>WTO </a:t>
            </a:r>
            <a:r>
              <a:rPr lang="en-US" altLang="ja-JP" dirty="0" smtClean="0"/>
              <a:t>accession than PDFs </a:t>
            </a:r>
            <a:r>
              <a:rPr lang="en-US" altLang="ja-JP" dirty="0"/>
              <a:t>and COEs</a:t>
            </a:r>
            <a:r>
              <a:rPr lang="en-US" altLang="ja-JP" dirty="0" smtClean="0"/>
              <a:t>. </a:t>
            </a:r>
            <a:endParaRPr kumimoji="1" lang="ja-JP" altLang="en-US" dirty="0"/>
          </a:p>
        </p:txBody>
      </p:sp>
      <p:sp>
        <p:nvSpPr>
          <p:cNvPr id="5" name="テキスト ボックス 4"/>
          <p:cNvSpPr txBox="1"/>
          <p:nvPr/>
        </p:nvSpPr>
        <p:spPr>
          <a:xfrm>
            <a:off x="169697" y="2423810"/>
            <a:ext cx="958917" cy="646331"/>
          </a:xfrm>
          <a:prstGeom prst="rect">
            <a:avLst/>
          </a:prstGeom>
          <a:noFill/>
          <a:ln>
            <a:solidFill>
              <a:schemeClr val="accent1"/>
            </a:solidFill>
          </a:ln>
        </p:spPr>
        <p:txBody>
          <a:bodyPr wrap="none" rtlCol="0">
            <a:spAutoFit/>
          </a:bodyPr>
          <a:lstStyle/>
          <a:p>
            <a:r>
              <a:rPr lang="en-US" altLang="ja-JP" dirty="0" smtClean="0"/>
              <a:t>Export </a:t>
            </a:r>
          </a:p>
          <a:p>
            <a:r>
              <a:rPr lang="en-US" altLang="ja-JP" dirty="0" smtClean="0"/>
              <a:t>decision</a:t>
            </a:r>
            <a:endParaRPr kumimoji="1" lang="ja-JP" altLang="en-US" dirty="0"/>
          </a:p>
        </p:txBody>
      </p:sp>
      <p:sp>
        <p:nvSpPr>
          <p:cNvPr id="6" name="テキスト ボックス 5"/>
          <p:cNvSpPr txBox="1"/>
          <p:nvPr/>
        </p:nvSpPr>
        <p:spPr>
          <a:xfrm>
            <a:off x="1259632" y="2414290"/>
            <a:ext cx="1346844" cy="646331"/>
          </a:xfrm>
          <a:prstGeom prst="rect">
            <a:avLst/>
          </a:prstGeom>
          <a:noFill/>
          <a:ln>
            <a:solidFill>
              <a:schemeClr val="accent1"/>
            </a:solidFill>
          </a:ln>
        </p:spPr>
        <p:txBody>
          <a:bodyPr wrap="none" rtlCol="0">
            <a:spAutoFit/>
          </a:bodyPr>
          <a:lstStyle/>
          <a:p>
            <a:r>
              <a:rPr kumimoji="1" lang="en-US" altLang="ja-JP" dirty="0" smtClean="0"/>
              <a:t>Explanatory </a:t>
            </a:r>
          </a:p>
          <a:p>
            <a:r>
              <a:rPr lang="en-US" altLang="ja-JP" dirty="0" smtClean="0"/>
              <a:t>variables</a:t>
            </a:r>
            <a:endParaRPr kumimoji="1" lang="ja-JP" altLang="en-US" dirty="0"/>
          </a:p>
        </p:txBody>
      </p:sp>
      <p:sp>
        <p:nvSpPr>
          <p:cNvPr id="11" name="スライド番号プレースホルダー 10"/>
          <p:cNvSpPr>
            <a:spLocks noGrp="1"/>
          </p:cNvSpPr>
          <p:nvPr>
            <p:ph type="sldNum" sz="quarter" idx="12"/>
          </p:nvPr>
        </p:nvSpPr>
        <p:spPr/>
        <p:txBody>
          <a:bodyPr/>
          <a:lstStyle/>
          <a:p>
            <a:fld id="{9194FC87-B1AB-491C-A1FD-ECCF4044ED6E}" type="slidenum">
              <a:rPr kumimoji="1" lang="ja-JP" altLang="en-US" smtClean="0"/>
              <a:t>19</a:t>
            </a:fld>
            <a:endParaRPr kumimoji="1" lang="ja-JP" altLang="en-US"/>
          </a:p>
        </p:txBody>
      </p:sp>
    </p:spTree>
    <p:extLst>
      <p:ext uri="{BB962C8B-B14F-4D97-AF65-F5344CB8AC3E}">
        <p14:creationId xmlns:p14="http://schemas.microsoft.com/office/powerpoint/2010/main" val="1325575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en-US" altLang="ja-JP" sz="2800" dirty="0" smtClean="0"/>
              <a:t>Motivation: WTO accession and trade liberalization</a:t>
            </a:r>
            <a:endParaRPr kumimoji="1" lang="ja-JP" altLang="en-US" sz="2800" dirty="0"/>
          </a:p>
        </p:txBody>
      </p:sp>
      <p:sp>
        <p:nvSpPr>
          <p:cNvPr id="3" name="コンテンツ プレースホルダー 2"/>
          <p:cNvSpPr>
            <a:spLocks noGrp="1"/>
          </p:cNvSpPr>
          <p:nvPr>
            <p:ph idx="1"/>
          </p:nvPr>
        </p:nvSpPr>
        <p:spPr>
          <a:xfrm>
            <a:off x="457200" y="1124744"/>
            <a:ext cx="8229600" cy="5001419"/>
          </a:xfrm>
        </p:spPr>
        <p:txBody>
          <a:bodyPr>
            <a:normAutofit fontScale="25000" lnSpcReduction="20000"/>
          </a:bodyPr>
          <a:lstStyle/>
          <a:p>
            <a:r>
              <a:rPr lang="en-US" altLang="ja-JP" sz="8000" dirty="0"/>
              <a:t>Chinese </a:t>
            </a:r>
            <a:r>
              <a:rPr lang="en-US" altLang="ja-JP" sz="8000" dirty="0" smtClean="0"/>
              <a:t>exports </a:t>
            </a:r>
            <a:r>
              <a:rPr lang="en-US" altLang="ja-JP" sz="8000" dirty="0"/>
              <a:t>dramatically increased in early 2000s when China entered into the World Trade Organization (WTO). </a:t>
            </a:r>
            <a:r>
              <a:rPr lang="en-US" altLang="ja-JP" sz="8000" dirty="0" smtClean="0"/>
              <a:t>The </a:t>
            </a:r>
            <a:r>
              <a:rPr lang="en-US" altLang="ja-JP" sz="8000" dirty="0"/>
              <a:t>Chinese government significantly restructured and modernized the economy to meet WTO standards and gain acceptance in </a:t>
            </a:r>
            <a:r>
              <a:rPr lang="en-US" altLang="ja-JP" sz="8000" dirty="0" smtClean="0"/>
              <a:t>2001</a:t>
            </a:r>
            <a:r>
              <a:rPr lang="en-US" altLang="ja-JP" sz="8000" dirty="0"/>
              <a:t>. </a:t>
            </a:r>
            <a:r>
              <a:rPr lang="en-US" altLang="ja-JP" sz="8000" dirty="0" smtClean="0"/>
              <a:t>China enacted </a:t>
            </a:r>
            <a:r>
              <a:rPr lang="en-US" altLang="ja-JP" sz="8000" dirty="0"/>
              <a:t>policies that reduced import tariffs on a variety of goods, improved market access, and </a:t>
            </a:r>
            <a:r>
              <a:rPr lang="en-US" altLang="ja-JP" sz="8000" dirty="0">
                <a:solidFill>
                  <a:schemeClr val="accent1"/>
                </a:solidFill>
              </a:rPr>
              <a:t>eliminated regulations to export including the trading </a:t>
            </a:r>
            <a:r>
              <a:rPr lang="en-US" altLang="ja-JP" sz="8000" dirty="0" smtClean="0">
                <a:solidFill>
                  <a:schemeClr val="accent1"/>
                </a:solidFill>
              </a:rPr>
              <a:t>rights</a:t>
            </a:r>
            <a:r>
              <a:rPr lang="en-US" altLang="ja-JP" sz="8000" dirty="0" smtClean="0"/>
              <a:t>. </a:t>
            </a:r>
          </a:p>
          <a:p>
            <a:endParaRPr lang="en-US" altLang="ja-JP" sz="8000" dirty="0"/>
          </a:p>
          <a:p>
            <a:r>
              <a:rPr lang="en-US" altLang="ja-JP" sz="8000" dirty="0" smtClean="0"/>
              <a:t>Chinese </a:t>
            </a:r>
            <a:r>
              <a:rPr lang="en-US" altLang="ja-JP" sz="8000" dirty="0"/>
              <a:t>accession of the WTO also enabled China to receive the </a:t>
            </a:r>
            <a:r>
              <a:rPr lang="en-US" altLang="ja-JP" sz="8000" dirty="0">
                <a:solidFill>
                  <a:schemeClr val="accent1"/>
                </a:solidFill>
              </a:rPr>
              <a:t>most favorable nation </a:t>
            </a:r>
            <a:r>
              <a:rPr lang="en-US" altLang="ja-JP" sz="8000" dirty="0" smtClean="0">
                <a:solidFill>
                  <a:schemeClr val="accent1"/>
                </a:solidFill>
              </a:rPr>
              <a:t>treatment</a:t>
            </a:r>
            <a:r>
              <a:rPr lang="en-US" altLang="ja-JP" sz="8000" dirty="0" smtClean="0"/>
              <a:t> </a:t>
            </a:r>
            <a:r>
              <a:rPr lang="en-US" altLang="ja-JP" sz="8000" dirty="0"/>
              <a:t>as a member country of the WTO, which </a:t>
            </a:r>
            <a:r>
              <a:rPr lang="en-US" altLang="ja-JP" sz="8000" dirty="0">
                <a:solidFill>
                  <a:schemeClr val="accent1"/>
                </a:solidFill>
              </a:rPr>
              <a:t>improved the access of Chinese exporters to foreign markets</a:t>
            </a:r>
            <a:r>
              <a:rPr lang="en-US" altLang="ja-JP" sz="8000" dirty="0"/>
              <a:t>. </a:t>
            </a:r>
            <a:endParaRPr lang="en-US" altLang="ja-JP" sz="8000" dirty="0" smtClean="0"/>
          </a:p>
          <a:p>
            <a:endParaRPr lang="en-US" altLang="ja-JP" sz="8000" dirty="0"/>
          </a:p>
          <a:p>
            <a:r>
              <a:rPr lang="en-US" altLang="ja-JP" sz="8000" dirty="0" smtClean="0"/>
              <a:t>Chinese </a:t>
            </a:r>
            <a:r>
              <a:rPr lang="en-US" altLang="ja-JP" sz="8000" dirty="0"/>
              <a:t>government also was requested to reform state-owned enterprises (SOEs) whose number was not negligibly small in export. Chinese government </a:t>
            </a:r>
            <a:r>
              <a:rPr lang="en-US" altLang="ja-JP" sz="8000" dirty="0">
                <a:solidFill>
                  <a:schemeClr val="accent1"/>
                </a:solidFill>
              </a:rPr>
              <a:t>aligned domestic regulations with international standards by privatizing and restructuring </a:t>
            </a:r>
            <a:r>
              <a:rPr lang="en-US" altLang="ja-JP" sz="8000" dirty="0" smtClean="0">
                <a:solidFill>
                  <a:schemeClr val="accent1"/>
                </a:solidFill>
              </a:rPr>
              <a:t>SOEs </a:t>
            </a:r>
            <a:r>
              <a:rPr lang="en-US" altLang="ja-JP" sz="8000" dirty="0">
                <a:solidFill>
                  <a:schemeClr val="accent1"/>
                </a:solidFill>
              </a:rPr>
              <a:t>prior to entry into the </a:t>
            </a:r>
            <a:r>
              <a:rPr lang="en-US" altLang="ja-JP" sz="8000" dirty="0" smtClean="0">
                <a:solidFill>
                  <a:schemeClr val="accent1"/>
                </a:solidFill>
              </a:rPr>
              <a:t>WTO</a:t>
            </a:r>
            <a:r>
              <a:rPr lang="en-US" altLang="ja-JP" sz="8000" dirty="0" smtClean="0"/>
              <a:t>. This </a:t>
            </a:r>
            <a:r>
              <a:rPr lang="en-US" altLang="ja-JP" sz="8000" dirty="0"/>
              <a:t>is a different feature of Chinese exporters from other countries</a:t>
            </a:r>
            <a:r>
              <a:rPr lang="en-US" altLang="ja-JP" sz="8000" dirty="0" smtClean="0"/>
              <a:t>.</a:t>
            </a:r>
          </a:p>
          <a:p>
            <a:endParaRPr lang="en-US" altLang="ja-JP" sz="8000" dirty="0"/>
          </a:p>
          <a:p>
            <a:r>
              <a:rPr lang="en-US" altLang="ja-JP" sz="8000" dirty="0"/>
              <a:t>There have been </a:t>
            </a:r>
            <a:r>
              <a:rPr lang="en-US" altLang="ja-JP" sz="8000" dirty="0" smtClean="0"/>
              <a:t>several studies </a:t>
            </a:r>
            <a:r>
              <a:rPr lang="en-US" altLang="ja-JP" sz="8000" dirty="0"/>
              <a:t>on the effects of China’s entry into the WTO on productivity growth and trade, including </a:t>
            </a:r>
            <a:r>
              <a:rPr lang="en-US" altLang="ja-JP" sz="8000" dirty="0" err="1"/>
              <a:t>Branstetter</a:t>
            </a:r>
            <a:r>
              <a:rPr lang="en-US" altLang="ja-JP" sz="8000" dirty="0"/>
              <a:t> and Lardy (2008) and Brandt et al. (2012</a:t>
            </a:r>
            <a:r>
              <a:rPr lang="en-US" altLang="ja-JP" sz="8000" dirty="0" smtClean="0"/>
              <a:t>).</a:t>
            </a:r>
          </a:p>
          <a:p>
            <a:pPr marL="457200" indent="-457200"/>
            <a:endParaRPr lang="en-US" altLang="ja-JP" dirty="0" smtClean="0"/>
          </a:p>
          <a:p>
            <a:pPr marL="457200" indent="-457200"/>
            <a:endParaRPr lang="en-US" altLang="ja-JP" dirty="0" smtClean="0"/>
          </a:p>
          <a:p>
            <a:pPr marL="457200" indent="-457200"/>
            <a:endParaRPr lang="en-US" altLang="ja-JP" dirty="0" smtClean="0"/>
          </a:p>
          <a:p>
            <a:endParaRPr lang="en-US" altLang="ja-JP" dirty="0" smtClean="0"/>
          </a:p>
          <a:p>
            <a:endParaRPr kumimoji="1" lang="ja-JP" altLang="en-US" dirty="0"/>
          </a:p>
        </p:txBody>
      </p:sp>
      <p:sp>
        <p:nvSpPr>
          <p:cNvPr id="8" name="スライド番号プレースホルダー 7"/>
          <p:cNvSpPr>
            <a:spLocks noGrp="1"/>
          </p:cNvSpPr>
          <p:nvPr>
            <p:ph type="sldNum" sz="quarter" idx="12"/>
          </p:nvPr>
        </p:nvSpPr>
        <p:spPr/>
        <p:txBody>
          <a:bodyPr/>
          <a:lstStyle/>
          <a:p>
            <a:fld id="{9194FC87-B1AB-491C-A1FD-ECCF4044ED6E}" type="slidenum">
              <a:rPr kumimoji="1" lang="ja-JP" altLang="en-US" smtClean="0"/>
              <a:t>2</a:t>
            </a:fld>
            <a:endParaRPr kumimoji="1" lang="ja-JP" altLang="en-US"/>
          </a:p>
        </p:txBody>
      </p:sp>
    </p:spTree>
    <p:extLst>
      <p:ext uri="{BB962C8B-B14F-4D97-AF65-F5344CB8AC3E}">
        <p14:creationId xmlns:p14="http://schemas.microsoft.com/office/powerpoint/2010/main" val="238889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27133" y="776615"/>
            <a:ext cx="7681437" cy="720246"/>
          </a:xfrm>
        </p:spPr>
        <p:txBody>
          <a:bodyPr>
            <a:noAutofit/>
          </a:bodyPr>
          <a:lstStyle/>
          <a:p>
            <a:r>
              <a:rPr kumimoji="1" lang="en-US" altLang="ja-JP" sz="3600" dirty="0" smtClean="0"/>
              <a:t>Random effects logit model</a:t>
            </a:r>
            <a:endParaRPr kumimoji="1" lang="ja-JP" altLang="en-US" sz="3600" dirty="0"/>
          </a:p>
        </p:txBody>
      </p:sp>
      <p:sp>
        <p:nvSpPr>
          <p:cNvPr id="3" name="コンテンツ プレースホルダー 2"/>
          <p:cNvSpPr>
            <a:spLocks noGrp="1"/>
          </p:cNvSpPr>
          <p:nvPr>
            <p:ph idx="1"/>
          </p:nvPr>
        </p:nvSpPr>
        <p:spPr>
          <a:xfrm>
            <a:off x="678754" y="2877810"/>
            <a:ext cx="8029816" cy="2033824"/>
          </a:xfrm>
        </p:spPr>
        <p:txBody>
          <a:bodyPr>
            <a:noAutofit/>
          </a:bodyPr>
          <a:lstStyle/>
          <a:p>
            <a:pPr lvl="1"/>
            <a:r>
              <a:rPr lang="en-US" altLang="ja-JP" sz="2000" dirty="0" smtClean="0"/>
              <a:t>Sample period</a:t>
            </a:r>
            <a:r>
              <a:rPr lang="ja-JP" altLang="en-US" sz="2000" dirty="0" smtClean="0"/>
              <a:t>：</a:t>
            </a:r>
            <a:r>
              <a:rPr lang="en-US" altLang="ja-JP" sz="2000" dirty="0"/>
              <a:t>1998-2007</a:t>
            </a:r>
          </a:p>
          <a:p>
            <a:pPr lvl="1"/>
            <a:r>
              <a:rPr lang="en-US" altLang="ja-JP" sz="2000" dirty="0"/>
              <a:t>O</a:t>
            </a:r>
            <a:r>
              <a:rPr lang="en-US" altLang="ja-JP" sz="2000" dirty="0" smtClean="0"/>
              <a:t>bservations: 174,562</a:t>
            </a:r>
            <a:endParaRPr lang="ja-JP" altLang="en-US" sz="2000" dirty="0"/>
          </a:p>
          <a:p>
            <a:pPr lvl="1"/>
            <a:r>
              <a:rPr lang="en-US" altLang="ja-JP" sz="2000" dirty="0" smtClean="0"/>
              <a:t>Year dummies and region dummies</a:t>
            </a:r>
            <a:endParaRPr lang="en-US" altLang="ja-JP" sz="2000" dirty="0"/>
          </a:p>
          <a:p>
            <a:endParaRPr lang="en-US" altLang="ja-JP" sz="2000" dirty="0" smtClean="0"/>
          </a:p>
          <a:p>
            <a:r>
              <a:rPr lang="en-US" altLang="ja-JP" sz="2000" dirty="0" smtClean="0"/>
              <a:t>The </a:t>
            </a:r>
            <a:r>
              <a:rPr lang="en-US" altLang="ja-JP" sz="2000" dirty="0"/>
              <a:t>reason why </a:t>
            </a:r>
            <a:r>
              <a:rPr lang="en-US" altLang="ja-JP" sz="2000" dirty="0" smtClean="0"/>
              <a:t>we </a:t>
            </a:r>
            <a:r>
              <a:rPr lang="en-US" altLang="ja-JP" sz="2000" dirty="0"/>
              <a:t>at first use random effects logit model for our main specification rather than fixed effects logit model is to estimate the effects of ownership and its interaction terms with the indicator of the WTO accession on export’s entry, regardless a firm changes its ownership or </a:t>
            </a:r>
            <a:r>
              <a:rPr lang="en-US" altLang="ja-JP" sz="2000" dirty="0" smtClean="0"/>
              <a:t>not.</a:t>
            </a:r>
            <a:endParaRPr lang="en-US" altLang="ja-JP" sz="2000" dirty="0"/>
          </a:p>
          <a:p>
            <a:r>
              <a:rPr lang="en-US" altLang="ja-JP" sz="2000" dirty="0" smtClean="0">
                <a:solidFill>
                  <a:schemeClr val="accent1"/>
                </a:solidFill>
              </a:rPr>
              <a:t>Our results are robust with fixed effects logit model, random effects </a:t>
            </a:r>
            <a:r>
              <a:rPr lang="en-US" altLang="ja-JP" sz="2000" dirty="0" err="1" smtClean="0">
                <a:solidFill>
                  <a:schemeClr val="accent1"/>
                </a:solidFill>
              </a:rPr>
              <a:t>probit</a:t>
            </a:r>
            <a:r>
              <a:rPr lang="en-US" altLang="ja-JP" sz="2000" dirty="0" smtClean="0">
                <a:solidFill>
                  <a:schemeClr val="accent1"/>
                </a:solidFill>
              </a:rPr>
              <a:t> model and linear </a:t>
            </a:r>
            <a:r>
              <a:rPr lang="en-US" altLang="ja-JP" sz="2000" dirty="0">
                <a:solidFill>
                  <a:schemeClr val="accent1"/>
                </a:solidFill>
              </a:rPr>
              <a:t>p</a:t>
            </a:r>
            <a:r>
              <a:rPr lang="en-US" altLang="ja-JP" sz="2000" dirty="0" smtClean="0">
                <a:solidFill>
                  <a:schemeClr val="accent1"/>
                </a:solidFill>
              </a:rPr>
              <a:t>robability models</a:t>
            </a:r>
            <a:r>
              <a:rPr lang="en-US" altLang="ja-JP" sz="2000" dirty="0" smtClean="0"/>
              <a:t>. </a:t>
            </a:r>
            <a:endParaRPr kumimoji="1" lang="ja-JP" altLang="en-US" sz="2000" dirty="0"/>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184499162"/>
              </p:ext>
            </p:extLst>
          </p:nvPr>
        </p:nvGraphicFramePr>
        <p:xfrm>
          <a:off x="1229689" y="1601868"/>
          <a:ext cx="4138423" cy="942287"/>
        </p:xfrm>
        <a:graphic>
          <a:graphicData uri="http://schemas.openxmlformats.org/presentationml/2006/ole">
            <mc:AlternateContent xmlns:mc="http://schemas.openxmlformats.org/markup-compatibility/2006">
              <mc:Choice xmlns:v="urn:schemas-microsoft-com:vml" Requires="v">
                <p:oleObj spid="_x0000_s7200" name="数式" r:id="rId4" imgW="2070000" imgH="457200" progId="Equation.3">
                  <p:embed/>
                </p:oleObj>
              </mc:Choice>
              <mc:Fallback>
                <p:oleObj name="数式" r:id="rId4" imgW="2070000" imgH="457200" progId="Equation.3">
                  <p:embed/>
                  <p:pic>
                    <p:nvPicPr>
                      <p:cNvPr id="0" name=""/>
                      <p:cNvPicPr>
                        <a:picLocks noChangeAspect="1" noChangeArrowheads="1"/>
                      </p:cNvPicPr>
                      <p:nvPr/>
                    </p:nvPicPr>
                    <p:blipFill>
                      <a:blip r:embed="rId5"/>
                      <a:srcRect/>
                      <a:stretch>
                        <a:fillRect/>
                      </a:stretch>
                    </p:blipFill>
                    <p:spPr bwMode="auto">
                      <a:xfrm>
                        <a:off x="1229689" y="1601868"/>
                        <a:ext cx="4138423" cy="942287"/>
                      </a:xfrm>
                      <a:prstGeom prst="rect">
                        <a:avLst/>
                      </a:prstGeom>
                      <a:noFill/>
                    </p:spPr>
                  </p:pic>
                </p:oleObj>
              </mc:Fallback>
            </mc:AlternateContent>
          </a:graphicData>
        </a:graphic>
      </p:graphicFrame>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20</a:t>
            </a:fld>
            <a:endParaRPr kumimoji="1" lang="ja-JP" altLang="en-US"/>
          </a:p>
        </p:txBody>
      </p:sp>
    </p:spTree>
    <p:extLst>
      <p:ext uri="{BB962C8B-B14F-4D97-AF65-F5344CB8AC3E}">
        <p14:creationId xmlns:p14="http://schemas.microsoft.com/office/powerpoint/2010/main" val="4000060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en-US" altLang="ja-JP" sz="3600" dirty="0" smtClean="0"/>
              <a:t>R</a:t>
            </a:r>
            <a:r>
              <a:rPr kumimoji="1" lang="en-US" altLang="ja-JP" sz="3600" dirty="0" smtClean="0"/>
              <a:t>esults of random effects logit estimation</a:t>
            </a:r>
            <a:endParaRPr kumimoji="1" lang="ja-JP" altLang="en-US" sz="3600" dirty="0"/>
          </a:p>
        </p:txBody>
      </p:sp>
      <p:sp>
        <p:nvSpPr>
          <p:cNvPr id="4" name="テキスト ボックス 3"/>
          <p:cNvSpPr txBox="1"/>
          <p:nvPr/>
        </p:nvSpPr>
        <p:spPr>
          <a:xfrm>
            <a:off x="251520" y="5934670"/>
            <a:ext cx="8640960" cy="923330"/>
          </a:xfrm>
          <a:prstGeom prst="rect">
            <a:avLst/>
          </a:prstGeom>
          <a:noFill/>
        </p:spPr>
        <p:txBody>
          <a:bodyPr wrap="square" rtlCol="0">
            <a:spAutoFit/>
          </a:bodyPr>
          <a:lstStyle/>
          <a:p>
            <a:r>
              <a:rPr lang="en-US" altLang="ja-JP" dirty="0"/>
              <a:t>(Note) The dependent variable is the indicator taking on the value one if firm exports and zero otherwise. </a:t>
            </a:r>
            <a:r>
              <a:rPr lang="en-US" altLang="ja-JP" dirty="0" smtClean="0"/>
              <a:t>Robust </a:t>
            </a:r>
            <a:r>
              <a:rPr lang="en-US" altLang="ja-JP" dirty="0"/>
              <a:t>standard errors are in parentheses. *, **, and *** represent the statistical significance at 10%, 5%, and 1%, respectively.</a:t>
            </a:r>
            <a:endParaRPr kumimoji="1" lang="ja-JP" altLang="en-US" dirty="0"/>
          </a:p>
        </p:txBody>
      </p:sp>
      <p:sp>
        <p:nvSpPr>
          <p:cNvPr id="6" name="スライド番号プレースホルダー 5"/>
          <p:cNvSpPr>
            <a:spLocks noGrp="1"/>
          </p:cNvSpPr>
          <p:nvPr>
            <p:ph type="sldNum" sz="quarter" idx="12"/>
          </p:nvPr>
        </p:nvSpPr>
        <p:spPr/>
        <p:txBody>
          <a:bodyPr/>
          <a:lstStyle/>
          <a:p>
            <a:fld id="{9194FC87-B1AB-491C-A1FD-ECCF4044ED6E}" type="slidenum">
              <a:rPr kumimoji="1" lang="ja-JP" altLang="en-US" smtClean="0"/>
              <a:t>21</a:t>
            </a:fld>
            <a:endParaRPr kumimoji="1" lang="ja-JP" altLang="en-US"/>
          </a:p>
        </p:txBody>
      </p:sp>
      <p:pic>
        <p:nvPicPr>
          <p:cNvPr id="819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8627" y="1124744"/>
            <a:ext cx="834674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1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fontScale="90000"/>
          </a:bodyPr>
          <a:lstStyle/>
          <a:p>
            <a:r>
              <a:rPr lang="en-US" altLang="ja-JP" dirty="0"/>
              <a:t>Results of </a:t>
            </a:r>
            <a:r>
              <a:rPr lang="en-US" altLang="ja-JP" dirty="0" smtClean="0"/>
              <a:t>fixed </a:t>
            </a:r>
            <a:r>
              <a:rPr lang="en-US" altLang="ja-JP" dirty="0"/>
              <a:t>effects logit estimation</a:t>
            </a:r>
            <a:endParaRPr kumimoji="1" lang="ja-JP" altLang="en-US"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22</a:t>
            </a:fld>
            <a:endParaRPr kumimoji="1" lang="ja-JP" altLang="en-US"/>
          </a:p>
        </p:txBody>
      </p:sp>
      <p:sp>
        <p:nvSpPr>
          <p:cNvPr id="6" name="テキスト ボックス 5"/>
          <p:cNvSpPr txBox="1"/>
          <p:nvPr/>
        </p:nvSpPr>
        <p:spPr>
          <a:xfrm>
            <a:off x="323528" y="5805264"/>
            <a:ext cx="8640960" cy="923330"/>
          </a:xfrm>
          <a:prstGeom prst="rect">
            <a:avLst/>
          </a:prstGeom>
          <a:noFill/>
        </p:spPr>
        <p:txBody>
          <a:bodyPr wrap="square" rtlCol="0">
            <a:spAutoFit/>
          </a:bodyPr>
          <a:lstStyle/>
          <a:p>
            <a:r>
              <a:rPr lang="en-US" altLang="ja-JP" dirty="0"/>
              <a:t>(Note) The dependent variable is the indicator taking on the value one if firm exports and zero otherwise. </a:t>
            </a:r>
            <a:r>
              <a:rPr lang="en-US" altLang="ja-JP" dirty="0" smtClean="0"/>
              <a:t>Robust </a:t>
            </a:r>
            <a:r>
              <a:rPr lang="en-US" altLang="ja-JP" dirty="0"/>
              <a:t>standard errors are in parentheses. *, **, and *** represent the statistical significance at 10%, 5%, and 1%, respectively.</a:t>
            </a:r>
            <a:endParaRPr kumimoji="1" lang="ja-JP" altLang="en-US" dirty="0"/>
          </a:p>
        </p:txBody>
      </p:sp>
      <p:pic>
        <p:nvPicPr>
          <p:cNvPr id="9220"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268760"/>
            <a:ext cx="82296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3891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2800" dirty="0" smtClean="0"/>
              <a:t>Further issues: the size of exports</a:t>
            </a:r>
            <a:br>
              <a:rPr lang="en-US" altLang="ja-JP" sz="2800" dirty="0" smtClean="0"/>
            </a:br>
            <a:r>
              <a:rPr lang="en-US" altLang="ja-JP" sz="2800" dirty="0" smtClean="0"/>
              <a:t>(random effects </a:t>
            </a:r>
            <a:r>
              <a:rPr lang="en-US" altLang="ja-JP" sz="2800" dirty="0" err="1" smtClean="0"/>
              <a:t>tobit</a:t>
            </a:r>
            <a:r>
              <a:rPr lang="en-US" altLang="ja-JP" sz="2800" dirty="0" smtClean="0"/>
              <a:t> model)</a:t>
            </a:r>
            <a:endParaRPr kumimoji="1" lang="ja-JP" altLang="en-US" sz="2800"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23</a:t>
            </a:fld>
            <a:endParaRPr kumimoji="1" lang="ja-JP" altLang="en-US"/>
          </a:p>
        </p:txBody>
      </p:sp>
      <p:sp>
        <p:nvSpPr>
          <p:cNvPr id="7" name="テキスト ボックス 6"/>
          <p:cNvSpPr txBox="1"/>
          <p:nvPr/>
        </p:nvSpPr>
        <p:spPr>
          <a:xfrm>
            <a:off x="251520" y="5934670"/>
            <a:ext cx="8640960" cy="923330"/>
          </a:xfrm>
          <a:prstGeom prst="rect">
            <a:avLst/>
          </a:prstGeom>
          <a:noFill/>
        </p:spPr>
        <p:txBody>
          <a:bodyPr wrap="square" rtlCol="0">
            <a:spAutoFit/>
          </a:bodyPr>
          <a:lstStyle/>
          <a:p>
            <a:r>
              <a:rPr lang="en-US" altLang="ja-JP" dirty="0"/>
              <a:t>(Note) The dependent variable is the </a:t>
            </a:r>
            <a:r>
              <a:rPr lang="en-US" altLang="ja-JP" dirty="0" smtClean="0"/>
              <a:t>share of exports to total sales. Robust </a:t>
            </a:r>
            <a:r>
              <a:rPr lang="en-US" altLang="ja-JP" dirty="0"/>
              <a:t>standard errors are in parentheses. *, **, and *** represent the statistical significance at 10%, 5%, and 1%, respectively.</a:t>
            </a:r>
            <a:endParaRPr kumimoji="1" lang="ja-JP" altLang="en-US" dirty="0"/>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35199" y="1340768"/>
            <a:ext cx="5473601"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09412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a:t>
            </a:r>
            <a:r>
              <a:rPr kumimoji="1" lang="en-US" altLang="ja-JP" dirty="0" smtClean="0"/>
              <a:t>iscussion</a:t>
            </a:r>
            <a:endParaRPr kumimoji="1" lang="ja-JP" altLang="en-US" dirty="0"/>
          </a:p>
        </p:txBody>
      </p:sp>
      <p:sp>
        <p:nvSpPr>
          <p:cNvPr id="3" name="コンテンツ プレースホルダー 2"/>
          <p:cNvSpPr>
            <a:spLocks noGrp="1"/>
          </p:cNvSpPr>
          <p:nvPr>
            <p:ph idx="1"/>
          </p:nvPr>
        </p:nvSpPr>
        <p:spPr>
          <a:xfrm>
            <a:off x="457200" y="1196752"/>
            <a:ext cx="8229600" cy="5328592"/>
          </a:xfrm>
        </p:spPr>
        <p:txBody>
          <a:bodyPr>
            <a:normAutofit fontScale="92500" lnSpcReduction="20000"/>
          </a:bodyPr>
          <a:lstStyle/>
          <a:p>
            <a:r>
              <a:rPr lang="en-US" altLang="ja-JP" sz="2000" dirty="0" smtClean="0">
                <a:solidFill>
                  <a:schemeClr val="accent1"/>
                </a:solidFill>
              </a:rPr>
              <a:t>Productivity effect:</a:t>
            </a:r>
          </a:p>
          <a:p>
            <a:pPr>
              <a:buFontTx/>
              <a:buChar char="-"/>
            </a:pPr>
            <a:r>
              <a:rPr lang="en-US" altLang="ja-JP" sz="2000" dirty="0" smtClean="0">
                <a:solidFill>
                  <a:schemeClr val="accent1"/>
                </a:solidFill>
              </a:rPr>
              <a:t>China’s </a:t>
            </a:r>
            <a:r>
              <a:rPr lang="en-US" altLang="ja-JP" sz="2000" dirty="0">
                <a:solidFill>
                  <a:schemeClr val="accent1"/>
                </a:solidFill>
              </a:rPr>
              <a:t>participation in the WTO eventually enhanced the exports of Chinese firms due to their rise of productivity. </a:t>
            </a:r>
          </a:p>
          <a:p>
            <a:pPr>
              <a:buFontTx/>
              <a:buChar char="-"/>
            </a:pPr>
            <a:r>
              <a:rPr lang="en-US" altLang="ja-JP" sz="2000" dirty="0" smtClean="0"/>
              <a:t>This </a:t>
            </a:r>
            <a:r>
              <a:rPr lang="en-US" altLang="ja-JP" sz="2000" dirty="0"/>
              <a:t>can be interpreted as a result of elimination of a variety of trade barriers including not only export regulation but also import tariffs  and institutional impediments (such as the unequal treatment firms received from the government). </a:t>
            </a:r>
            <a:endParaRPr kumimoji="1" lang="en-US" altLang="ja-JP" sz="2000" dirty="0"/>
          </a:p>
          <a:p>
            <a:endParaRPr lang="en-US" altLang="ja-JP" sz="2000" dirty="0" smtClean="0"/>
          </a:p>
          <a:p>
            <a:r>
              <a:rPr kumimoji="1" lang="en-US" altLang="ja-JP" sz="2000" dirty="0" smtClean="0">
                <a:solidFill>
                  <a:schemeClr val="accent1"/>
                </a:solidFill>
              </a:rPr>
              <a:t>Ownership effect:</a:t>
            </a:r>
          </a:p>
          <a:p>
            <a:pPr>
              <a:buFontTx/>
              <a:buChar char="-"/>
            </a:pPr>
            <a:r>
              <a:rPr lang="en-US" altLang="ja-JP" sz="2000" dirty="0" smtClean="0">
                <a:solidFill>
                  <a:schemeClr val="accent1"/>
                </a:solidFill>
              </a:rPr>
              <a:t>The </a:t>
            </a:r>
            <a:r>
              <a:rPr lang="en-US" altLang="ja-JP" sz="2000" dirty="0">
                <a:solidFill>
                  <a:schemeClr val="accent1"/>
                </a:solidFill>
              </a:rPr>
              <a:t>impact of trade liberalization and institutional improvements on exporting are asymmetrical between different ownership, i.e., PDFs and SOEs. </a:t>
            </a:r>
          </a:p>
          <a:p>
            <a:pPr>
              <a:buFontTx/>
              <a:buChar char="-"/>
            </a:pPr>
            <a:r>
              <a:rPr lang="en-US" altLang="ja-JP" sz="2000" dirty="0" smtClean="0"/>
              <a:t>The </a:t>
            </a:r>
            <a:r>
              <a:rPr lang="en-US" altLang="ja-JP" sz="2000" dirty="0"/>
              <a:t>reformation of SOEs possibly reduced public support that, in turn, reduced the favorable treatment that they had received in exporting. This will be interpreted as a result of the reformation of the Chinese market which improved international trade conditions favorably for FIEs and PDFs, but less favorably for SOEs. </a:t>
            </a:r>
            <a:endParaRPr lang="en-US" altLang="ja-JP" sz="2000" dirty="0" smtClean="0"/>
          </a:p>
          <a:p>
            <a:pPr>
              <a:buFontTx/>
              <a:buChar char="-"/>
            </a:pPr>
            <a:r>
              <a:rPr lang="en-US" altLang="ja-JP" sz="2000" dirty="0" smtClean="0"/>
              <a:t>The </a:t>
            </a:r>
            <a:r>
              <a:rPr lang="en-US" altLang="ja-JP" sz="2000" dirty="0"/>
              <a:t>effect of the WTO membership on FIEs’ export is thought little since they have been provided favorable conditions of open market access to import and export even before the WTO </a:t>
            </a:r>
            <a:r>
              <a:rPr lang="en-US" altLang="ja-JP" sz="2000" dirty="0" smtClean="0"/>
              <a:t>accession. </a:t>
            </a:r>
            <a:endParaRPr kumimoji="1" lang="ja-JP" altLang="en-US" sz="2000"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24</a:t>
            </a:fld>
            <a:endParaRPr kumimoji="1" lang="ja-JP" altLang="en-US"/>
          </a:p>
        </p:txBody>
      </p:sp>
    </p:spTree>
    <p:extLst>
      <p:ext uri="{BB962C8B-B14F-4D97-AF65-F5344CB8AC3E}">
        <p14:creationId xmlns:p14="http://schemas.microsoft.com/office/powerpoint/2010/main" val="24062552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a:t>
            </a:r>
            <a:endParaRPr kumimoji="1" lang="ja-JP" altLang="en-US" dirty="0"/>
          </a:p>
        </p:txBody>
      </p:sp>
      <p:sp>
        <p:nvSpPr>
          <p:cNvPr id="3" name="コンテンツ プレースホルダー 2"/>
          <p:cNvSpPr>
            <a:spLocks noGrp="1"/>
          </p:cNvSpPr>
          <p:nvPr>
            <p:ph idx="1"/>
          </p:nvPr>
        </p:nvSpPr>
        <p:spPr>
          <a:xfrm>
            <a:off x="457200" y="1196752"/>
            <a:ext cx="8229600" cy="5328592"/>
          </a:xfrm>
        </p:spPr>
        <p:txBody>
          <a:bodyPr>
            <a:normAutofit lnSpcReduction="10000"/>
          </a:bodyPr>
          <a:lstStyle/>
          <a:p>
            <a:endParaRPr lang="en-US" altLang="ja-JP" sz="2000" dirty="0" smtClean="0"/>
          </a:p>
          <a:p>
            <a:r>
              <a:rPr lang="en-US" altLang="ja-JP" sz="2400" dirty="0" smtClean="0"/>
              <a:t>A </a:t>
            </a:r>
            <a:r>
              <a:rPr lang="en-US" altLang="ja-JP" sz="2400" dirty="0"/>
              <a:t>rise of productivity of Chinese firms affected more strongly their export decision and export intensity after the entry into the WTO, but their exporting behaviors </a:t>
            </a:r>
            <a:r>
              <a:rPr lang="en-US" altLang="ja-JP" sz="2400" dirty="0" smtClean="0"/>
              <a:t>was </a:t>
            </a:r>
            <a:r>
              <a:rPr lang="en-US" altLang="ja-JP" sz="2400" dirty="0"/>
              <a:t>were not uniform among ownership structures. </a:t>
            </a:r>
            <a:endParaRPr lang="en-US" altLang="ja-JP" sz="2400" dirty="0" smtClean="0"/>
          </a:p>
          <a:p>
            <a:endParaRPr lang="en-US" altLang="ja-JP" sz="2400" dirty="0" smtClean="0"/>
          </a:p>
          <a:p>
            <a:r>
              <a:rPr lang="en-US" altLang="ja-JP" sz="2400" dirty="0" smtClean="0"/>
              <a:t>By </a:t>
            </a:r>
            <a:r>
              <a:rPr lang="en-US" altLang="ja-JP" sz="2400" dirty="0"/>
              <a:t>disaggregating the firms into three groups, PDFs, SOEs, and FIEs, our empirical estimation reveals that </a:t>
            </a:r>
            <a:r>
              <a:rPr lang="en-US" altLang="ja-JP" sz="2400" dirty="0">
                <a:solidFill>
                  <a:schemeClr val="accent1"/>
                </a:solidFill>
              </a:rPr>
              <a:t>the economic reform via the entry into the WTO had “productivity effect” on Chinese exports which commonly enhanced firms’ exports according to their productivity levels</a:t>
            </a:r>
            <a:r>
              <a:rPr lang="en-US" altLang="ja-JP" sz="2400" dirty="0"/>
              <a:t>, but </a:t>
            </a:r>
            <a:r>
              <a:rPr lang="en-US" altLang="ja-JP" sz="2400" dirty="0">
                <a:solidFill>
                  <a:schemeClr val="accent1"/>
                </a:solidFill>
              </a:rPr>
              <a:t>it had an asymmetric “ownership effect” on their exports among three groups, which was less favorable to the exports for SOEs in comparison with FIEs and </a:t>
            </a:r>
            <a:r>
              <a:rPr lang="en-US" altLang="ja-JP" sz="2400" dirty="0" smtClean="0">
                <a:solidFill>
                  <a:schemeClr val="accent1"/>
                </a:solidFill>
              </a:rPr>
              <a:t>PDFs</a:t>
            </a:r>
            <a:r>
              <a:rPr lang="en-US" altLang="ja-JP" sz="2400" dirty="0" smtClean="0"/>
              <a:t>. </a:t>
            </a:r>
            <a:endParaRPr kumimoji="1" lang="ja-JP" altLang="en-US" sz="2400"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25</a:t>
            </a:fld>
            <a:endParaRPr kumimoji="1" lang="ja-JP" altLang="en-US"/>
          </a:p>
        </p:txBody>
      </p:sp>
    </p:spTree>
    <p:extLst>
      <p:ext uri="{BB962C8B-B14F-4D97-AF65-F5344CB8AC3E}">
        <p14:creationId xmlns:p14="http://schemas.microsoft.com/office/powerpoint/2010/main" val="24677695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Further research </a:t>
            </a:r>
            <a:endParaRPr kumimoji="1" lang="ja-JP" altLang="en-US" dirty="0"/>
          </a:p>
        </p:txBody>
      </p:sp>
      <p:sp>
        <p:nvSpPr>
          <p:cNvPr id="3" name="コンテンツ プレースホルダー 2"/>
          <p:cNvSpPr>
            <a:spLocks noGrp="1"/>
          </p:cNvSpPr>
          <p:nvPr>
            <p:ph idx="1"/>
          </p:nvPr>
        </p:nvSpPr>
        <p:spPr>
          <a:xfrm>
            <a:off x="457200" y="1412776"/>
            <a:ext cx="8229600" cy="5184576"/>
          </a:xfrm>
        </p:spPr>
        <p:txBody>
          <a:bodyPr>
            <a:normAutofit fontScale="70000" lnSpcReduction="20000"/>
          </a:bodyPr>
          <a:lstStyle/>
          <a:p>
            <a:r>
              <a:rPr lang="en-US" altLang="ja-JP" dirty="0"/>
              <a:t>Joining the WTO caused various and significant structural changes in the Chinese economy. Our study analyzed the effect that this event had on the exports of Chinese firms by using the information of the WTO membership and ownership as a proxy of the policy changes in China. </a:t>
            </a:r>
            <a:endParaRPr lang="en-US" altLang="ja-JP" dirty="0" smtClean="0"/>
          </a:p>
          <a:p>
            <a:endParaRPr lang="en-US" altLang="ja-JP" dirty="0" smtClean="0"/>
          </a:p>
          <a:p>
            <a:r>
              <a:rPr lang="en-US" altLang="ja-JP" dirty="0" smtClean="0"/>
              <a:t>Further </a:t>
            </a:r>
            <a:r>
              <a:rPr lang="en-US" altLang="ja-JP" dirty="0"/>
              <a:t>research remains to </a:t>
            </a:r>
            <a:r>
              <a:rPr lang="en-US" altLang="ja-JP" dirty="0">
                <a:solidFill>
                  <a:schemeClr val="accent1"/>
                </a:solidFill>
              </a:rPr>
              <a:t>specify the channels by which specific policy changes entailed in China acceptance to the WTO caused the observed effects on firms’ exports</a:t>
            </a:r>
            <a:r>
              <a:rPr lang="en-US" altLang="ja-JP" dirty="0"/>
              <a:t>. </a:t>
            </a:r>
            <a:endParaRPr lang="en-US" altLang="ja-JP" dirty="0" smtClean="0"/>
          </a:p>
          <a:p>
            <a:endParaRPr lang="en-US" altLang="ja-JP" dirty="0" smtClean="0"/>
          </a:p>
          <a:p>
            <a:r>
              <a:rPr lang="en-US" altLang="ja-JP" dirty="0"/>
              <a:t>The results of our analysis also may not be generalized. We focused on the electrical machinery and communication equipment industries, because these industries representatively constituted a great deal of the rapid growth in Chinese exports which occurred after the entry into the WTO. It is possible that a potential sample bias due to industry-specificity is examined by developing our study across the industries.</a:t>
            </a:r>
            <a:endParaRPr kumimoji="1" lang="ja-JP" altLang="en-US"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26</a:t>
            </a:fld>
            <a:endParaRPr kumimoji="1" lang="ja-JP" altLang="en-US"/>
          </a:p>
        </p:txBody>
      </p:sp>
    </p:spTree>
    <p:extLst>
      <p:ext uri="{BB962C8B-B14F-4D97-AF65-F5344CB8AC3E}">
        <p14:creationId xmlns:p14="http://schemas.microsoft.com/office/powerpoint/2010/main" val="1430866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a:xfrm>
            <a:off x="457200" y="1600200"/>
            <a:ext cx="8229600" cy="4925144"/>
          </a:xfrm>
        </p:spPr>
        <p:txBody>
          <a:bodyPr>
            <a:normAutofit fontScale="55000" lnSpcReduction="20000"/>
          </a:bodyPr>
          <a:lstStyle/>
          <a:p>
            <a:r>
              <a:rPr lang="en-US" altLang="ja-JP" dirty="0" smtClean="0"/>
              <a:t>Bernard</a:t>
            </a:r>
            <a:r>
              <a:rPr lang="en-US" altLang="ja-JP" dirty="0"/>
              <a:t>, A. B. and Jensen, J. B., 2004. “Why Some Firms Export,” </a:t>
            </a:r>
            <a:r>
              <a:rPr lang="en-US" altLang="ja-JP" i="1" dirty="0" smtClean="0"/>
              <a:t>Review </a:t>
            </a:r>
            <a:r>
              <a:rPr lang="en-US" altLang="ja-JP" i="1" dirty="0"/>
              <a:t>of Economics and Statistics</a:t>
            </a:r>
            <a:r>
              <a:rPr lang="en-US" altLang="ja-JP" dirty="0"/>
              <a:t>, 86(2), 561–-569</a:t>
            </a:r>
            <a:r>
              <a:rPr lang="en-US" altLang="ja-JP" dirty="0" smtClean="0"/>
              <a:t>.</a:t>
            </a:r>
            <a:endParaRPr lang="en-US" altLang="ja-JP" dirty="0"/>
          </a:p>
          <a:p>
            <a:r>
              <a:rPr lang="en-US" altLang="ja-JP" dirty="0" smtClean="0"/>
              <a:t>Brandt</a:t>
            </a:r>
            <a:r>
              <a:rPr lang="en-US" altLang="ja-JP" dirty="0"/>
              <a:t>, L., Van </a:t>
            </a:r>
            <a:r>
              <a:rPr lang="en-US" altLang="ja-JP" dirty="0" err="1"/>
              <a:t>Biesebroeck</a:t>
            </a:r>
            <a:r>
              <a:rPr lang="en-US" altLang="ja-JP" dirty="0"/>
              <a:t>, J., and Zhang, Y., 2012. “"Creative accounting or creative destruction? Firm-level productivity growth in Chinese manufacturing,”" </a:t>
            </a:r>
            <a:r>
              <a:rPr lang="en-US" altLang="ja-JP" i="1" dirty="0"/>
              <a:t>Journal of Development Economics</a:t>
            </a:r>
            <a:r>
              <a:rPr lang="en-US" altLang="ja-JP" dirty="0"/>
              <a:t>, 97(2), 339–351</a:t>
            </a:r>
            <a:r>
              <a:rPr lang="en-US" altLang="ja-JP" dirty="0" smtClean="0"/>
              <a:t>.</a:t>
            </a:r>
            <a:endParaRPr lang="en-US" altLang="ja-JP" dirty="0"/>
          </a:p>
          <a:p>
            <a:r>
              <a:rPr lang="en-US" altLang="ja-JP" dirty="0"/>
              <a:t>Brandt, L., Van </a:t>
            </a:r>
            <a:r>
              <a:rPr lang="en-US" altLang="ja-JP" dirty="0" err="1"/>
              <a:t>Biesebroeck</a:t>
            </a:r>
            <a:r>
              <a:rPr lang="en-US" altLang="ja-JP" dirty="0"/>
              <a:t>, J., Wang, L., and Zhang, Y., 2012. “WTO accession and performance of Chinese manufacturing firms,” </a:t>
            </a:r>
            <a:r>
              <a:rPr lang="en-US" altLang="ja-JP" i="1" dirty="0"/>
              <a:t>American Economic Review</a:t>
            </a:r>
            <a:r>
              <a:rPr lang="en-US" altLang="ja-JP" dirty="0"/>
              <a:t>, R&amp;R</a:t>
            </a:r>
            <a:r>
              <a:rPr lang="en-US" altLang="ja-JP" dirty="0" smtClean="0"/>
              <a:t>.</a:t>
            </a:r>
            <a:endParaRPr lang="en-US" altLang="ja-JP" dirty="0"/>
          </a:p>
          <a:p>
            <a:r>
              <a:rPr lang="en-US" altLang="ja-JP" dirty="0" err="1"/>
              <a:t>Branstetter</a:t>
            </a:r>
            <a:r>
              <a:rPr lang="en-US" altLang="ja-JP" dirty="0"/>
              <a:t>, L. and Lardy, N., 2008. “China's embrace of globalization,” in Brandt, L. and </a:t>
            </a:r>
            <a:r>
              <a:rPr lang="en-US" altLang="ja-JP" dirty="0" err="1"/>
              <a:t>Rawski</a:t>
            </a:r>
            <a:r>
              <a:rPr lang="en-US" altLang="ja-JP" dirty="0"/>
              <a:t>, T. G. eds. </a:t>
            </a:r>
            <a:r>
              <a:rPr lang="en-US" altLang="ja-JP" i="1" dirty="0"/>
              <a:t>China’s great economic transformation</a:t>
            </a:r>
            <a:r>
              <a:rPr lang="en-US" altLang="ja-JP" dirty="0"/>
              <a:t>, 633–682. New York: Cambridge University Press</a:t>
            </a:r>
            <a:r>
              <a:rPr lang="en-US" altLang="ja-JP" dirty="0" smtClean="0"/>
              <a:t>.</a:t>
            </a:r>
            <a:endParaRPr lang="en-US" altLang="ja-JP" dirty="0"/>
          </a:p>
          <a:p>
            <a:r>
              <a:rPr lang="en-US" altLang="ja-JP" dirty="0"/>
              <a:t>Delgado, M., J. C. Farinas, and </a:t>
            </a:r>
            <a:r>
              <a:rPr lang="en-US" altLang="ja-JP" dirty="0" err="1"/>
              <a:t>Ruano</a:t>
            </a:r>
            <a:r>
              <a:rPr lang="en-US" altLang="ja-JP" dirty="0"/>
              <a:t>, S., 2002, “Firm productivity and export markets: A nonparametric approach,” </a:t>
            </a:r>
            <a:r>
              <a:rPr lang="en-US" altLang="ja-JP" i="1" dirty="0"/>
              <a:t>Journal of International Economics</a:t>
            </a:r>
            <a:r>
              <a:rPr lang="en-US" altLang="ja-JP" dirty="0"/>
              <a:t>, 57(2), 397–422.</a:t>
            </a:r>
          </a:p>
          <a:p>
            <a:r>
              <a:rPr lang="en-US" altLang="ja-JP" dirty="0" smtClean="0"/>
              <a:t>Elliott, R. and Zhou, Y., 2013. “State-owned enterprises, exporting and productivity in China: a stochastic dominance approach,” </a:t>
            </a:r>
            <a:r>
              <a:rPr lang="en-US" altLang="ja-JP" i="1" dirty="0" smtClean="0"/>
              <a:t>The World Economy</a:t>
            </a:r>
            <a:r>
              <a:rPr lang="en-US" altLang="ja-JP" dirty="0" smtClean="0"/>
              <a:t>, 36(8), 1000–1028.</a:t>
            </a:r>
          </a:p>
          <a:p>
            <a:r>
              <a:rPr lang="en-US" altLang="ja-JP" dirty="0" smtClean="0"/>
              <a:t>Feng, L., Li, Z., and Swenson, D. L.. 2016, “Trade policy uncertainty and exports: Evidence from China's WTO accession,” NBER Working Papers, No.21985.</a:t>
            </a:r>
          </a:p>
          <a:p>
            <a:r>
              <a:rPr lang="en-US" altLang="ja-JP" dirty="0" smtClean="0"/>
              <a:t>Handley, K. and </a:t>
            </a:r>
            <a:r>
              <a:rPr lang="en-US" altLang="ja-JP" dirty="0" err="1" smtClean="0"/>
              <a:t>Limão</a:t>
            </a:r>
            <a:r>
              <a:rPr lang="en-US" altLang="ja-JP" dirty="0" smtClean="0"/>
              <a:t>, N.. 2013, “Policy uncertainty, trade and welfare: Theory and evidence for China and the U.S.,” NBER Working Papers, No.19376</a:t>
            </a:r>
          </a:p>
          <a:p>
            <a:endParaRPr lang="en-US" altLang="ja-JP"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27</a:t>
            </a:fld>
            <a:endParaRPr kumimoji="1" lang="ja-JP" altLang="en-US"/>
          </a:p>
        </p:txBody>
      </p:sp>
    </p:spTree>
    <p:extLst>
      <p:ext uri="{BB962C8B-B14F-4D97-AF65-F5344CB8AC3E}">
        <p14:creationId xmlns:p14="http://schemas.microsoft.com/office/powerpoint/2010/main" val="3122395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55000" lnSpcReduction="20000"/>
          </a:bodyPr>
          <a:lstStyle/>
          <a:p>
            <a:r>
              <a:rPr lang="en-US" altLang="ja-JP" dirty="0" err="1" smtClean="0"/>
              <a:t>Helpman</a:t>
            </a:r>
            <a:r>
              <a:rPr lang="en-US" altLang="ja-JP" dirty="0" smtClean="0"/>
              <a:t>, E., </a:t>
            </a:r>
            <a:r>
              <a:rPr lang="en-US" altLang="ja-JP" dirty="0" err="1" smtClean="0"/>
              <a:t>Melitz</a:t>
            </a:r>
            <a:r>
              <a:rPr lang="en-US" altLang="ja-JP" dirty="0" smtClean="0"/>
              <a:t>, M. J., and </a:t>
            </a:r>
            <a:r>
              <a:rPr lang="en-US" altLang="ja-JP" dirty="0" err="1" smtClean="0"/>
              <a:t>Yeaple</a:t>
            </a:r>
            <a:r>
              <a:rPr lang="en-US" altLang="ja-JP" dirty="0" smtClean="0"/>
              <a:t>, S. R., 2004. “Export versus FDI with heterogeneous firms,” </a:t>
            </a:r>
            <a:r>
              <a:rPr lang="en-US" altLang="ja-JP" i="1" dirty="0" smtClean="0"/>
              <a:t>American Economic Review</a:t>
            </a:r>
            <a:r>
              <a:rPr lang="en-US" altLang="ja-JP" dirty="0" smtClean="0"/>
              <a:t>, 94(1), 300–316.</a:t>
            </a:r>
          </a:p>
          <a:p>
            <a:r>
              <a:rPr lang="en-US" altLang="ja-JP" dirty="0" smtClean="0"/>
              <a:t>Hsieh, C. and Song, Z. 2015, “Grasp the large, let go of the small: The transformation of the state sector in China,” NBER Working Paper, No.21006.</a:t>
            </a:r>
          </a:p>
          <a:p>
            <a:r>
              <a:rPr lang="en-US" altLang="ja-JP" dirty="0" err="1" smtClean="0"/>
              <a:t>Khandelwal</a:t>
            </a:r>
            <a:r>
              <a:rPr lang="en-US" altLang="ja-JP" dirty="0" smtClean="0"/>
              <a:t>, A. K., Schott, P. K., and Wei S.-J., (2013) “Trade liberalization and embedded institutional reform: Evidence from Chinese exporters,” </a:t>
            </a:r>
            <a:r>
              <a:rPr lang="en-US" altLang="ja-JP" i="1" dirty="0" smtClean="0"/>
              <a:t>American Economic Review</a:t>
            </a:r>
            <a:r>
              <a:rPr lang="en-US" altLang="ja-JP" dirty="0" smtClean="0"/>
              <a:t>, 103(6), 2169–2195.</a:t>
            </a:r>
          </a:p>
          <a:p>
            <a:r>
              <a:rPr lang="en-US" altLang="ja-JP" dirty="0" err="1" smtClean="0"/>
              <a:t>Levinsohn</a:t>
            </a:r>
            <a:r>
              <a:rPr lang="en-US" altLang="ja-JP" dirty="0"/>
              <a:t>, J. A. and </a:t>
            </a:r>
            <a:r>
              <a:rPr lang="en-US" altLang="ja-JP" dirty="0" err="1"/>
              <a:t>Petrin</a:t>
            </a:r>
            <a:r>
              <a:rPr lang="en-US" altLang="ja-JP" dirty="0"/>
              <a:t>, A., 2003. "Estimating production functions using inputs to control for unobservable," </a:t>
            </a:r>
            <a:r>
              <a:rPr lang="en-US" altLang="ja-JP" i="1" dirty="0"/>
              <a:t>Review of Economic Studies</a:t>
            </a:r>
            <a:r>
              <a:rPr lang="en-US" altLang="ja-JP" dirty="0"/>
              <a:t>, 70(2), 317–340</a:t>
            </a:r>
            <a:r>
              <a:rPr lang="en-US" altLang="ja-JP" dirty="0" smtClean="0"/>
              <a:t>.</a:t>
            </a:r>
            <a:endParaRPr lang="en-US" altLang="ja-JP" dirty="0"/>
          </a:p>
          <a:p>
            <a:r>
              <a:rPr lang="en-US" altLang="ja-JP" dirty="0" err="1" smtClean="0"/>
              <a:t>Melitz</a:t>
            </a:r>
            <a:r>
              <a:rPr lang="en-US" altLang="ja-JP" dirty="0"/>
              <a:t>, M. J., 2003. “The impact of trade on intra-industry reallocations and aggregate industry productivity,” </a:t>
            </a:r>
            <a:r>
              <a:rPr lang="en-US" altLang="ja-JP" i="1" dirty="0" err="1"/>
              <a:t>Econometrica</a:t>
            </a:r>
            <a:r>
              <a:rPr lang="en-US" altLang="ja-JP" dirty="0"/>
              <a:t>, 71(6), 1695–1725</a:t>
            </a:r>
            <a:r>
              <a:rPr lang="en-US" altLang="ja-JP" dirty="0" smtClean="0"/>
              <a:t>.</a:t>
            </a:r>
            <a:endParaRPr lang="en-US" altLang="ja-JP" dirty="0"/>
          </a:p>
          <a:p>
            <a:r>
              <a:rPr lang="en-US" altLang="ja-JP" dirty="0"/>
              <a:t>Yang, C-H., H-L., Lin, and Li, H-Y., 2013. “Influence of production and R&amp;D agglomeration on productivity: Evidence from Chinese electronics firms,” </a:t>
            </a:r>
            <a:r>
              <a:rPr lang="en-US" altLang="ja-JP" i="1" dirty="0"/>
              <a:t>China Economic Review</a:t>
            </a:r>
            <a:r>
              <a:rPr lang="en-US" altLang="ja-JP" dirty="0"/>
              <a:t>, 27, 162–178</a:t>
            </a:r>
            <a:r>
              <a:rPr lang="en-US" altLang="ja-JP" dirty="0" smtClean="0"/>
              <a:t>.</a:t>
            </a:r>
            <a:endParaRPr lang="en-US" altLang="ja-JP" dirty="0"/>
          </a:p>
          <a:p>
            <a:r>
              <a:rPr lang="en-US" altLang="ja-JP" dirty="0"/>
              <a:t>Yu, M. and </a:t>
            </a:r>
            <a:r>
              <a:rPr lang="en-US" altLang="ja-JP" dirty="0" err="1"/>
              <a:t>Jin</a:t>
            </a:r>
            <a:r>
              <a:rPr lang="en-US" altLang="ja-JP" dirty="0"/>
              <a:t>, L., 2014. “Imported intermediate inputs, firm productivity and product complexity,” </a:t>
            </a:r>
            <a:r>
              <a:rPr lang="en-US" altLang="ja-JP" i="1" dirty="0"/>
              <a:t>Japanese Economic Review</a:t>
            </a:r>
            <a:r>
              <a:rPr lang="en-US" altLang="ja-JP" dirty="0"/>
              <a:t>, 65 (2), 178–192</a:t>
            </a:r>
            <a:r>
              <a:rPr lang="en-US" altLang="ja-JP" dirty="0" smtClean="0"/>
              <a:t>.</a:t>
            </a:r>
          </a:p>
          <a:p>
            <a:r>
              <a:rPr lang="en-US" altLang="ja-JP" dirty="0"/>
              <a:t>Zhao, Z., Huang, X., Ye, D., and Gentle, P., 2007. “China’s industrial policy in relation to electronics manufacturing,” </a:t>
            </a:r>
            <a:r>
              <a:rPr lang="en-US" altLang="ja-JP" i="1" dirty="0"/>
              <a:t>China &amp; World Economy</a:t>
            </a:r>
            <a:r>
              <a:rPr lang="en-US" altLang="ja-JP" dirty="0"/>
              <a:t>, 15(3), 33–51.</a:t>
            </a:r>
          </a:p>
          <a:p>
            <a:endParaRPr kumimoji="1" lang="ja-JP" altLang="en-US"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28</a:t>
            </a:fld>
            <a:endParaRPr kumimoji="1" lang="ja-JP" altLang="en-US"/>
          </a:p>
        </p:txBody>
      </p:sp>
    </p:spTree>
    <p:extLst>
      <p:ext uri="{BB962C8B-B14F-4D97-AF65-F5344CB8AC3E}">
        <p14:creationId xmlns:p14="http://schemas.microsoft.com/office/powerpoint/2010/main" val="3901072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Research questions</a:t>
            </a:r>
            <a:endParaRPr kumimoji="1" lang="ja-JP" altLang="en-US" dirty="0"/>
          </a:p>
        </p:txBody>
      </p:sp>
      <p:sp>
        <p:nvSpPr>
          <p:cNvPr id="3" name="コンテンツ プレースホルダー 2"/>
          <p:cNvSpPr>
            <a:spLocks noGrp="1"/>
          </p:cNvSpPr>
          <p:nvPr>
            <p:ph idx="1"/>
          </p:nvPr>
        </p:nvSpPr>
        <p:spPr>
          <a:xfrm>
            <a:off x="457200" y="1196752"/>
            <a:ext cx="8229600" cy="4929411"/>
          </a:xfrm>
        </p:spPr>
        <p:txBody>
          <a:bodyPr>
            <a:noAutofit/>
          </a:bodyPr>
          <a:lstStyle/>
          <a:p>
            <a:r>
              <a:rPr lang="en-US" altLang="ja-JP" sz="2000" dirty="0" smtClean="0"/>
              <a:t>We </a:t>
            </a:r>
            <a:r>
              <a:rPr lang="en-US" altLang="ja-JP" sz="2000" dirty="0"/>
              <a:t>find only few studies examining whether Chinese </a:t>
            </a:r>
            <a:r>
              <a:rPr lang="en-US" altLang="ja-JP" sz="2000" dirty="0" smtClean="0"/>
              <a:t>entry </a:t>
            </a:r>
            <a:r>
              <a:rPr lang="en-US" altLang="ja-JP" sz="2000" dirty="0"/>
              <a:t>to the WTO enhanced the sensitivity of firm’s productivity effect on exports, whether the ownership structure differently affected the firm’s export, in particular, whether the entry to the WTO had a different effect on firm’s export among different ownerships. </a:t>
            </a:r>
            <a:r>
              <a:rPr lang="en-US" altLang="ja-JP" sz="2000" dirty="0">
                <a:solidFill>
                  <a:schemeClr val="accent1"/>
                </a:solidFill>
              </a:rPr>
              <a:t>The principal motivation of our research is to investigate whether entry into the WTO created a structural change in export decision and export intensity of Chinese firms and whether it affected differently their exports among foreign-invested enterprises (FIEs), private domestic firms (PDFs), and SOEs</a:t>
            </a:r>
            <a:r>
              <a:rPr lang="en-US" altLang="ja-JP" sz="2000" dirty="0" smtClean="0">
                <a:solidFill>
                  <a:schemeClr val="accent1"/>
                </a:solidFill>
              </a:rPr>
              <a:t>.</a:t>
            </a:r>
          </a:p>
          <a:p>
            <a:endParaRPr kumimoji="1" lang="en-US" altLang="ja-JP" sz="2000" dirty="0"/>
          </a:p>
          <a:p>
            <a:r>
              <a:rPr lang="en-US" altLang="ja-JP" sz="2000" dirty="0"/>
              <a:t>We attempt to investigate three issues: (1) whether productivity significantly affects the Chinese firm’s decision of export’s entry and size of export , (2) whether entry into the WTO caused a significant structural change and enhanced their exports in both entry decision and the size, and (3) whether differently WTO entry affected the exporting behaviors of firms with three different types of ownership (i.e., PDFs, SOEs, and FIEs). </a:t>
            </a:r>
            <a:endParaRPr kumimoji="1" lang="ja-JP" altLang="en-US" sz="2000"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3</a:t>
            </a:fld>
            <a:endParaRPr kumimoji="1" lang="ja-JP" altLang="en-US"/>
          </a:p>
        </p:txBody>
      </p:sp>
    </p:spTree>
    <p:extLst>
      <p:ext uri="{BB962C8B-B14F-4D97-AF65-F5344CB8AC3E}">
        <p14:creationId xmlns:p14="http://schemas.microsoft.com/office/powerpoint/2010/main" val="4286206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a:t>Why e</a:t>
            </a:r>
            <a:r>
              <a:rPr lang="en-US" altLang="ja-JP" sz="3600" dirty="0" smtClean="0"/>
              <a:t>lectrical machinery and communication equipment industries? </a:t>
            </a:r>
            <a:endParaRPr kumimoji="1" lang="ja-JP" altLang="en-US" sz="3600" dirty="0"/>
          </a:p>
        </p:txBody>
      </p:sp>
      <p:sp>
        <p:nvSpPr>
          <p:cNvPr id="4" name="スライド番号プレースホルダー 3"/>
          <p:cNvSpPr>
            <a:spLocks noGrp="1"/>
          </p:cNvSpPr>
          <p:nvPr>
            <p:ph type="sldNum" sz="quarter" idx="12"/>
          </p:nvPr>
        </p:nvSpPr>
        <p:spPr/>
        <p:txBody>
          <a:bodyPr/>
          <a:lstStyle/>
          <a:p>
            <a:fld id="{9194FC87-B1AB-491C-A1FD-ECCF4044ED6E}" type="slidenum">
              <a:rPr kumimoji="1" lang="ja-JP" altLang="en-US" smtClean="0"/>
              <a:t>4</a:t>
            </a:fld>
            <a:endParaRPr kumimoji="1" lang="ja-JP" altLang="en-US"/>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752441221"/>
              </p:ext>
            </p:extLst>
          </p:nvPr>
        </p:nvGraphicFramePr>
        <p:xfrm>
          <a:off x="928531" y="1412776"/>
          <a:ext cx="7139136" cy="3777283"/>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251520" y="5088414"/>
            <a:ext cx="8837356" cy="1754326"/>
          </a:xfrm>
          <a:prstGeom prst="rect">
            <a:avLst/>
          </a:prstGeom>
          <a:noFill/>
        </p:spPr>
        <p:txBody>
          <a:bodyPr wrap="none" rtlCol="0">
            <a:spAutoFit/>
          </a:bodyPr>
          <a:lstStyle/>
          <a:p>
            <a:r>
              <a:rPr lang="en-US" altLang="ja-JP" dirty="0" smtClean="0"/>
              <a:t>            Source: </a:t>
            </a:r>
            <a:r>
              <a:rPr lang="en-US" altLang="ja-JP" i="1" dirty="0" smtClean="0"/>
              <a:t>Annual Survey of Industrial Firms </a:t>
            </a:r>
            <a:r>
              <a:rPr lang="en-US" altLang="ja-JP" dirty="0" smtClean="0"/>
              <a:t>(ASIF), National Bureau of Statistics.                </a:t>
            </a:r>
          </a:p>
          <a:p>
            <a:r>
              <a:rPr lang="en-US" altLang="ja-JP" dirty="0" smtClean="0"/>
              <a:t>                   </a:t>
            </a:r>
          </a:p>
          <a:p>
            <a:r>
              <a:rPr lang="en-US" altLang="ja-JP" dirty="0" smtClean="0"/>
              <a:t>We </a:t>
            </a:r>
            <a:r>
              <a:rPr lang="en-US" altLang="ja-JP" dirty="0"/>
              <a:t>use firm-level data and focus on two two-digit manufacturing industry </a:t>
            </a:r>
            <a:endParaRPr lang="en-US" altLang="ja-JP" dirty="0" smtClean="0"/>
          </a:p>
          <a:p>
            <a:r>
              <a:rPr lang="en-US" altLang="ja-JP" dirty="0" smtClean="0"/>
              <a:t>“</a:t>
            </a:r>
            <a:r>
              <a:rPr lang="en-US" altLang="ja-JP" dirty="0"/>
              <a:t>Electrical Machinery and Equipment” and “Communication Equipment, Computers and </a:t>
            </a:r>
            <a:endParaRPr lang="en-US" altLang="ja-JP" dirty="0" smtClean="0"/>
          </a:p>
          <a:p>
            <a:r>
              <a:rPr lang="en-US" altLang="ja-JP" dirty="0" smtClean="0"/>
              <a:t>Other </a:t>
            </a:r>
            <a:r>
              <a:rPr lang="en-US" altLang="ja-JP" dirty="0"/>
              <a:t>Electronic Equipment” as we assume that the effect that joining the WTO had </a:t>
            </a:r>
            <a:endParaRPr lang="en-US" altLang="ja-JP" dirty="0" smtClean="0"/>
          </a:p>
          <a:p>
            <a:r>
              <a:rPr lang="en-US" altLang="ja-JP" dirty="0" smtClean="0"/>
              <a:t>is </a:t>
            </a:r>
            <a:r>
              <a:rPr lang="en-US" altLang="ja-JP" dirty="0"/>
              <a:t>not homogeneous across industries. </a:t>
            </a:r>
          </a:p>
        </p:txBody>
      </p:sp>
      <p:cxnSp>
        <p:nvCxnSpPr>
          <p:cNvPr id="8" name="直線コネクタ 7"/>
          <p:cNvCxnSpPr/>
          <p:nvPr/>
        </p:nvCxnSpPr>
        <p:spPr>
          <a:xfrm flipV="1">
            <a:off x="2987824" y="1556792"/>
            <a:ext cx="0" cy="3312368"/>
          </a:xfrm>
          <a:prstGeom prst="line">
            <a:avLst/>
          </a:prstGeom>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446650" y="3555235"/>
            <a:ext cx="1082348" cy="646331"/>
          </a:xfrm>
          <a:prstGeom prst="rect">
            <a:avLst/>
          </a:prstGeom>
          <a:noFill/>
        </p:spPr>
        <p:txBody>
          <a:bodyPr wrap="none" rtlCol="0">
            <a:spAutoFit/>
          </a:bodyPr>
          <a:lstStyle/>
          <a:p>
            <a:r>
              <a:rPr kumimoji="1" lang="en-US" altLang="ja-JP" dirty="0" smtClean="0"/>
              <a:t>    WTO </a:t>
            </a:r>
          </a:p>
          <a:p>
            <a:r>
              <a:rPr kumimoji="1" lang="en-US" altLang="ja-JP" dirty="0" smtClean="0"/>
              <a:t>accession</a:t>
            </a:r>
            <a:endParaRPr kumimoji="1" lang="ja-JP" altLang="en-US" dirty="0"/>
          </a:p>
        </p:txBody>
      </p:sp>
    </p:spTree>
    <p:extLst>
      <p:ext uri="{BB962C8B-B14F-4D97-AF65-F5344CB8AC3E}">
        <p14:creationId xmlns:p14="http://schemas.microsoft.com/office/powerpoint/2010/main" val="2922039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noAutofit/>
          </a:bodyPr>
          <a:lstStyle/>
          <a:p>
            <a:r>
              <a:rPr lang="en-US" altLang="ja-JP" sz="3600" dirty="0" smtClean="0"/>
              <a:t>Why electrical machinery and communication equipment industries? </a:t>
            </a:r>
            <a:endParaRPr kumimoji="1" lang="ja-JP" altLang="en-US" sz="3600" dirty="0"/>
          </a:p>
        </p:txBody>
      </p:sp>
      <p:sp>
        <p:nvSpPr>
          <p:cNvPr id="3" name="コンテンツ プレースホルダー 2"/>
          <p:cNvSpPr>
            <a:spLocks noGrp="1"/>
          </p:cNvSpPr>
          <p:nvPr>
            <p:ph idx="1"/>
          </p:nvPr>
        </p:nvSpPr>
        <p:spPr>
          <a:xfrm>
            <a:off x="457200" y="1196752"/>
            <a:ext cx="8229600" cy="4929411"/>
          </a:xfrm>
        </p:spPr>
        <p:txBody>
          <a:bodyPr>
            <a:noAutofit/>
          </a:bodyPr>
          <a:lstStyle/>
          <a:p>
            <a:endParaRPr lang="en-US" altLang="ja-JP" sz="1600" dirty="0"/>
          </a:p>
          <a:p>
            <a:r>
              <a:rPr lang="en-US" altLang="ja-JP" sz="1600" dirty="0" smtClean="0"/>
              <a:t>First</a:t>
            </a:r>
            <a:r>
              <a:rPr lang="en-US" altLang="ja-JP" sz="1600" dirty="0"/>
              <a:t>, </a:t>
            </a:r>
            <a:r>
              <a:rPr lang="en-US" altLang="ja-JP" sz="1600" dirty="0">
                <a:solidFill>
                  <a:schemeClr val="accent1"/>
                </a:solidFill>
              </a:rPr>
              <a:t>China’s electronics industry has been growing fast since the 1990s and China has become the biggest exporter of electronic products in the world</a:t>
            </a:r>
            <a:r>
              <a:rPr lang="en-US" altLang="ja-JP" sz="1600" dirty="0"/>
              <a:t>. During our sample period (</a:t>
            </a:r>
            <a:r>
              <a:rPr lang="en-US" altLang="ja-JP" sz="1600" dirty="0" smtClean="0"/>
              <a:t>1998-2007</a:t>
            </a:r>
            <a:r>
              <a:rPr lang="en-US" altLang="ja-JP" sz="1600" dirty="0"/>
              <a:t>), the annual growth rate of export is </a:t>
            </a:r>
            <a:r>
              <a:rPr lang="en-US" altLang="ja-JP" sz="1600" dirty="0" smtClean="0"/>
              <a:t>28% </a:t>
            </a:r>
            <a:r>
              <a:rPr lang="en-US" altLang="ja-JP" sz="1600" dirty="0"/>
              <a:t>in Electrical Machinery and </a:t>
            </a:r>
            <a:r>
              <a:rPr lang="en-US" altLang="ja-JP" sz="1600" dirty="0" smtClean="0"/>
              <a:t>36% </a:t>
            </a:r>
            <a:r>
              <a:rPr lang="en-US" altLang="ja-JP" sz="1600" dirty="0"/>
              <a:t>in Communication Equipment respectively, which is much higher than the average of manufacturing industries (</a:t>
            </a:r>
            <a:r>
              <a:rPr lang="en-US" altLang="ja-JP" sz="1600" dirty="0" smtClean="0"/>
              <a:t>22%). </a:t>
            </a:r>
          </a:p>
          <a:p>
            <a:endParaRPr lang="en-US" altLang="ja-JP" sz="1600" dirty="0"/>
          </a:p>
          <a:p>
            <a:r>
              <a:rPr lang="en-US" altLang="ja-JP" sz="1600" dirty="0"/>
              <a:t>Second, </a:t>
            </a:r>
            <a:r>
              <a:rPr lang="en-US" altLang="ja-JP" sz="1600" dirty="0">
                <a:solidFill>
                  <a:schemeClr val="accent1"/>
                </a:solidFill>
              </a:rPr>
              <a:t>foreign enterprises conducted a great amount of foreign direct investment (FDI) in these industries</a:t>
            </a:r>
            <a:r>
              <a:rPr lang="en-US" altLang="ja-JP" sz="1600" dirty="0"/>
              <a:t> and established their plants in China. FIEs in these industries undertook producing and exporting by utilizing China’s low labor cost. </a:t>
            </a:r>
            <a:endParaRPr lang="en-US" altLang="ja-JP" sz="1600" dirty="0" smtClean="0"/>
          </a:p>
          <a:p>
            <a:endParaRPr lang="en-US" altLang="ja-JP" sz="1600" dirty="0"/>
          </a:p>
          <a:p>
            <a:r>
              <a:rPr lang="en-US" altLang="ja-JP" sz="1600" dirty="0" smtClean="0"/>
              <a:t>Third</a:t>
            </a:r>
            <a:r>
              <a:rPr lang="en-US" altLang="ja-JP" sz="1600" dirty="0"/>
              <a:t>, </a:t>
            </a:r>
            <a:r>
              <a:rPr lang="en-US" altLang="ja-JP" sz="1600" dirty="0">
                <a:solidFill>
                  <a:schemeClr val="accent1"/>
                </a:solidFill>
              </a:rPr>
              <a:t>Chinese government undertook a dramatic transformation and privatization of SOEs in the late 1990s and the reform was substantial in the electronics </a:t>
            </a:r>
            <a:r>
              <a:rPr lang="en-US" altLang="ja-JP" sz="1600" dirty="0" smtClean="0">
                <a:solidFill>
                  <a:schemeClr val="accent1"/>
                </a:solidFill>
              </a:rPr>
              <a:t>industry</a:t>
            </a:r>
            <a:r>
              <a:rPr lang="en-US" altLang="ja-JP" sz="1600" dirty="0" smtClean="0"/>
              <a:t>. The value added share of SOEs in Communication Equipment was 42% in 1998 but only 8% </a:t>
            </a:r>
            <a:r>
              <a:rPr lang="en-US" altLang="ja-JP" sz="1600" dirty="0"/>
              <a:t>in 2007 (Hsieh and Song, 2015). The Chinese government excised the “Large Firm Strategy” to protect large SOEs from foreign competition and foster them to establish their own brands </a:t>
            </a:r>
            <a:r>
              <a:rPr lang="en-US" altLang="ja-JP" sz="1600" dirty="0" smtClean="0"/>
              <a:t> (Zhao et al., 2007). </a:t>
            </a:r>
            <a:r>
              <a:rPr lang="en-US" altLang="ja-JP" sz="1600" dirty="0"/>
              <a:t>On the other hand, many newly established private electronics firms conduct the original equipment manufacturer (OEM) operation for international brands (</a:t>
            </a:r>
            <a:r>
              <a:rPr lang="en-US" altLang="ja-JP" sz="1600" dirty="0" smtClean="0"/>
              <a:t>Yang et </a:t>
            </a:r>
            <a:r>
              <a:rPr lang="en-US" altLang="ja-JP" sz="1600" dirty="0"/>
              <a:t>al., </a:t>
            </a:r>
            <a:r>
              <a:rPr lang="en-US" altLang="ja-JP" sz="1600" dirty="0" smtClean="0"/>
              <a:t>2013). </a:t>
            </a:r>
            <a:endParaRPr kumimoji="1" lang="ja-JP" altLang="en-US" sz="1600"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5</a:t>
            </a:fld>
            <a:endParaRPr kumimoji="1" lang="ja-JP" altLang="en-US"/>
          </a:p>
        </p:txBody>
      </p:sp>
    </p:spTree>
    <p:extLst>
      <p:ext uri="{BB962C8B-B14F-4D97-AF65-F5344CB8AC3E}">
        <p14:creationId xmlns:p14="http://schemas.microsoft.com/office/powerpoint/2010/main" val="3161773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Our findings</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pPr marL="0" indent="0">
              <a:buNone/>
            </a:pPr>
            <a:r>
              <a:rPr lang="en-US" altLang="ja-JP" dirty="0" smtClean="0"/>
              <a:t>(1) Chinese exporters, as </a:t>
            </a:r>
            <a:r>
              <a:rPr lang="en-US" altLang="ja-JP" dirty="0"/>
              <a:t>well as the exporters in other both developing and developed </a:t>
            </a:r>
            <a:r>
              <a:rPr lang="en-US" altLang="ja-JP" dirty="0" smtClean="0"/>
              <a:t>countries, </a:t>
            </a:r>
            <a:r>
              <a:rPr lang="en-US" altLang="ja-JP" dirty="0"/>
              <a:t>were more productive than </a:t>
            </a:r>
            <a:r>
              <a:rPr lang="en-US" altLang="ja-JP" dirty="0" smtClean="0"/>
              <a:t>non-exporters, </a:t>
            </a:r>
            <a:r>
              <a:rPr lang="en-US" altLang="ja-JP" dirty="0"/>
              <a:t>regardless of ownership or WTO </a:t>
            </a:r>
            <a:r>
              <a:rPr lang="en-US" altLang="ja-JP" dirty="0" smtClean="0"/>
              <a:t>membership</a:t>
            </a:r>
            <a:r>
              <a:rPr lang="en-US" altLang="ja-JP" dirty="0"/>
              <a:t>.</a:t>
            </a:r>
            <a:endParaRPr lang="en-US" altLang="ja-JP" dirty="0" smtClean="0"/>
          </a:p>
          <a:p>
            <a:pPr marL="514350" indent="-514350">
              <a:buAutoNum type="arabicParenBoth"/>
            </a:pPr>
            <a:endParaRPr lang="en-US" altLang="ja-JP" dirty="0" smtClean="0"/>
          </a:p>
          <a:p>
            <a:pPr marL="0" indent="0">
              <a:buNone/>
            </a:pPr>
            <a:r>
              <a:rPr lang="en-US" altLang="ja-JP" dirty="0" smtClean="0"/>
              <a:t>(</a:t>
            </a:r>
            <a:r>
              <a:rPr lang="en-US" altLang="ja-JP" dirty="0"/>
              <a:t>2) </a:t>
            </a:r>
            <a:r>
              <a:rPr lang="en-US" altLang="ja-JP" dirty="0" smtClean="0"/>
              <a:t>The </a:t>
            </a:r>
            <a:r>
              <a:rPr lang="en-US" altLang="ja-JP" dirty="0"/>
              <a:t>WTO accession caused a </a:t>
            </a:r>
            <a:r>
              <a:rPr lang="en-US" altLang="ja-JP" dirty="0">
                <a:solidFill>
                  <a:schemeClr val="accent1"/>
                </a:solidFill>
              </a:rPr>
              <a:t>structural change</a:t>
            </a:r>
            <a:r>
              <a:rPr lang="en-US" altLang="ja-JP" dirty="0"/>
              <a:t> to China’s exports and contributed to the export boom of electronics industry. Specifically, entry into the WTO had positive </a:t>
            </a:r>
            <a:r>
              <a:rPr lang="en-US" altLang="ja-JP" i="1" dirty="0">
                <a:solidFill>
                  <a:schemeClr val="accent1"/>
                </a:solidFill>
              </a:rPr>
              <a:t>productivity effect </a:t>
            </a:r>
            <a:r>
              <a:rPr lang="en-US" altLang="ja-JP" dirty="0"/>
              <a:t>which enhanced firms’ exports  entry and export size according to a rise of their productivity levels, i.e. a rise of productivity pushed firms to export more strongly than before</a:t>
            </a:r>
            <a:r>
              <a:rPr lang="en-US" altLang="ja-JP" dirty="0" smtClean="0"/>
              <a:t>.</a:t>
            </a:r>
          </a:p>
          <a:p>
            <a:pPr marL="0" indent="0">
              <a:buNone/>
            </a:pPr>
            <a:endParaRPr lang="en-US" altLang="ja-JP" dirty="0"/>
          </a:p>
          <a:p>
            <a:pPr marL="0" indent="0">
              <a:buNone/>
            </a:pPr>
            <a:r>
              <a:rPr lang="en-US" altLang="ja-JP" dirty="0" smtClean="0"/>
              <a:t>(</a:t>
            </a:r>
            <a:r>
              <a:rPr lang="en-US" altLang="ja-JP" dirty="0"/>
              <a:t>3) </a:t>
            </a:r>
            <a:r>
              <a:rPr lang="en-US" altLang="ja-JP" dirty="0" smtClean="0"/>
              <a:t>The </a:t>
            </a:r>
            <a:r>
              <a:rPr lang="en-US" altLang="ja-JP" dirty="0"/>
              <a:t>entry into WTO had the different </a:t>
            </a:r>
            <a:r>
              <a:rPr lang="en-US" altLang="ja-JP" i="1" dirty="0">
                <a:solidFill>
                  <a:schemeClr val="accent1"/>
                </a:solidFill>
              </a:rPr>
              <a:t>ownership effect </a:t>
            </a:r>
            <a:r>
              <a:rPr lang="en-US" altLang="ja-JP" dirty="0"/>
              <a:t>on exports among PDFs, FIEs, and SOEs, which was less favorable for SOEs, in comparison with favorable for PDFs and FIEs. In other words, before joining the WTO, under a given productivity PDFs exported the least, but they became more likely to export than SOEs afterward.</a:t>
            </a:r>
            <a:endParaRPr kumimoji="1" lang="ja-JP" altLang="en-US"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6</a:t>
            </a:fld>
            <a:endParaRPr kumimoji="1" lang="ja-JP" altLang="en-US"/>
          </a:p>
        </p:txBody>
      </p:sp>
    </p:spTree>
    <p:extLst>
      <p:ext uri="{BB962C8B-B14F-4D97-AF65-F5344CB8AC3E}">
        <p14:creationId xmlns:p14="http://schemas.microsoft.com/office/powerpoint/2010/main" val="3325706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Roadmap</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Literature review</a:t>
            </a:r>
          </a:p>
          <a:p>
            <a:r>
              <a:rPr lang="en-US" altLang="ja-JP" dirty="0" smtClean="0"/>
              <a:t>Productivity, exports and ownership: a look at statistics</a:t>
            </a:r>
          </a:p>
          <a:p>
            <a:r>
              <a:rPr lang="en-US" altLang="ja-JP" dirty="0" smtClean="0"/>
              <a:t>WTO accession and structural change</a:t>
            </a:r>
          </a:p>
          <a:p>
            <a:r>
              <a:rPr lang="en-US" altLang="ja-JP" dirty="0" smtClean="0"/>
              <a:t>Empirical analysis</a:t>
            </a:r>
          </a:p>
          <a:p>
            <a:r>
              <a:rPr lang="en-US" altLang="ja-JP" dirty="0" smtClean="0"/>
              <a:t>Discussion</a:t>
            </a:r>
          </a:p>
          <a:p>
            <a:r>
              <a:rPr lang="en-US" altLang="ja-JP" dirty="0" smtClean="0"/>
              <a:t>Conclusion</a:t>
            </a:r>
            <a:endParaRPr lang="en-US" altLang="ja-JP"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7</a:t>
            </a:fld>
            <a:endParaRPr kumimoji="1" lang="ja-JP" altLang="en-US"/>
          </a:p>
        </p:txBody>
      </p:sp>
    </p:spTree>
    <p:extLst>
      <p:ext uri="{BB962C8B-B14F-4D97-AF65-F5344CB8AC3E}">
        <p14:creationId xmlns:p14="http://schemas.microsoft.com/office/powerpoint/2010/main" val="2447711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lang="en-US" altLang="ja-JP" sz="3200" dirty="0" smtClean="0"/>
              <a:t>Literature review: WTO accession and trade</a:t>
            </a:r>
            <a:endParaRPr kumimoji="1" lang="ja-JP" altLang="en-US" sz="3200" dirty="0"/>
          </a:p>
        </p:txBody>
      </p:sp>
      <p:sp>
        <p:nvSpPr>
          <p:cNvPr id="3" name="コンテンツ プレースホルダー 2"/>
          <p:cNvSpPr>
            <a:spLocks noGrp="1"/>
          </p:cNvSpPr>
          <p:nvPr>
            <p:ph idx="1"/>
          </p:nvPr>
        </p:nvSpPr>
        <p:spPr>
          <a:xfrm>
            <a:off x="457200" y="908720"/>
            <a:ext cx="8229600" cy="5832648"/>
          </a:xfrm>
        </p:spPr>
        <p:txBody>
          <a:bodyPr>
            <a:noAutofit/>
          </a:bodyPr>
          <a:lstStyle/>
          <a:p>
            <a:r>
              <a:rPr lang="en-US" altLang="ja-JP" sz="1600" dirty="0" err="1" smtClean="0">
                <a:solidFill>
                  <a:schemeClr val="accent1"/>
                </a:solidFill>
              </a:rPr>
              <a:t>Branstetter</a:t>
            </a:r>
            <a:r>
              <a:rPr lang="en-US" altLang="ja-JP" sz="1600" dirty="0" smtClean="0">
                <a:solidFill>
                  <a:schemeClr val="accent1"/>
                </a:solidFill>
              </a:rPr>
              <a:t> and Lardy (2008) </a:t>
            </a:r>
            <a:r>
              <a:rPr lang="en-US" altLang="ja-JP" sz="1600" dirty="0" smtClean="0"/>
              <a:t>assert that in addition to Chinese achievement of a greater degree of openness to foreign trade in manufactures prior to WTO accession, the additional openings mandated under China’s WTO accession agreement likely made China’s economy the most open of any large developing country, and China made reasonable progress toward meeting her obligations. </a:t>
            </a:r>
          </a:p>
          <a:p>
            <a:endParaRPr lang="en-US" altLang="ja-JP" sz="1600" dirty="0"/>
          </a:p>
          <a:p>
            <a:r>
              <a:rPr lang="en-US" altLang="ja-JP" sz="1600" dirty="0" smtClean="0">
                <a:solidFill>
                  <a:schemeClr val="accent1"/>
                </a:solidFill>
              </a:rPr>
              <a:t>China </a:t>
            </a:r>
            <a:r>
              <a:rPr lang="en-US" altLang="ja-JP" sz="1600" dirty="0">
                <a:solidFill>
                  <a:schemeClr val="accent1"/>
                </a:solidFill>
              </a:rPr>
              <a:t>obtained permanent most favored nation (MFN) status with accession, which greatly improves the Chinese firms’ access to foreign markets. </a:t>
            </a:r>
            <a:r>
              <a:rPr lang="en-US" altLang="ja-JP" sz="1600" dirty="0"/>
              <a:t>For example, in 2000, the average U.S. MFN tariff was 4% but Chinese exporters would have faced an average tariff of 31% if China had lost its MFN status. </a:t>
            </a:r>
            <a:endParaRPr lang="en-US" altLang="ja-JP" sz="1600" dirty="0" smtClean="0"/>
          </a:p>
          <a:p>
            <a:endParaRPr lang="en-US" altLang="ja-JP" sz="1600" dirty="0"/>
          </a:p>
          <a:p>
            <a:r>
              <a:rPr lang="en-US" altLang="ja-JP" sz="1600" dirty="0" smtClean="0">
                <a:solidFill>
                  <a:schemeClr val="accent1"/>
                </a:solidFill>
              </a:rPr>
              <a:t>Handley </a:t>
            </a:r>
            <a:r>
              <a:rPr lang="en-US" altLang="ja-JP" sz="1600" dirty="0">
                <a:solidFill>
                  <a:schemeClr val="accent1"/>
                </a:solidFill>
              </a:rPr>
              <a:t>and </a:t>
            </a:r>
            <a:r>
              <a:rPr lang="en-US" altLang="ja-JP" sz="1600" dirty="0" err="1">
                <a:solidFill>
                  <a:schemeClr val="accent1"/>
                </a:solidFill>
              </a:rPr>
              <a:t>Limão</a:t>
            </a:r>
            <a:r>
              <a:rPr lang="en-US" altLang="ja-JP" sz="1600" dirty="0">
                <a:solidFill>
                  <a:schemeClr val="accent1"/>
                </a:solidFill>
              </a:rPr>
              <a:t> (2013) </a:t>
            </a:r>
            <a:r>
              <a:rPr lang="en-US" altLang="ja-JP" sz="1600" dirty="0"/>
              <a:t>argue that China’s WTO accession significantly contributed to its exports boom to the U.S. through a substantial reduction in U.S. trade policy uncertainty . </a:t>
            </a:r>
            <a:r>
              <a:rPr lang="en-US" altLang="ja-JP" sz="1600" dirty="0" smtClean="0"/>
              <a:t>Using customs </a:t>
            </a:r>
            <a:r>
              <a:rPr lang="en-US" altLang="ja-JP" sz="1600" dirty="0"/>
              <a:t>data, </a:t>
            </a:r>
            <a:r>
              <a:rPr lang="en-US" altLang="ja-JP" sz="1600" dirty="0">
                <a:solidFill>
                  <a:schemeClr val="accent1"/>
                </a:solidFill>
              </a:rPr>
              <a:t>Feng et al. (</a:t>
            </a:r>
            <a:r>
              <a:rPr lang="en-US" altLang="ja-JP" sz="1600" dirty="0" smtClean="0">
                <a:solidFill>
                  <a:schemeClr val="accent1"/>
                </a:solidFill>
              </a:rPr>
              <a:t>2016) </a:t>
            </a:r>
            <a:r>
              <a:rPr lang="en-US" altLang="ja-JP" sz="1600" dirty="0"/>
              <a:t>find that uncertainty reductions associated with China’s WTO entry induced a tremendous reallocation between new entrants and </a:t>
            </a:r>
            <a:r>
              <a:rPr lang="en-US" altLang="ja-JP" sz="1600" dirty="0" err="1"/>
              <a:t>exiters</a:t>
            </a:r>
            <a:r>
              <a:rPr lang="en-US" altLang="ja-JP" sz="1600" dirty="0"/>
              <a:t> in export market. New exporters that provided high-quality products with lower prices expand their market share at the expense of existing exporters that charge higher prices and provided low-quality </a:t>
            </a:r>
            <a:r>
              <a:rPr lang="en-US" altLang="ja-JP" sz="1600" dirty="0" smtClean="0"/>
              <a:t>products.</a:t>
            </a:r>
          </a:p>
          <a:p>
            <a:endParaRPr kumimoji="1" lang="en-US" altLang="ja-JP" sz="1600" dirty="0"/>
          </a:p>
          <a:p>
            <a:r>
              <a:rPr lang="en-US" altLang="ja-JP" sz="1600" dirty="0" err="1" smtClean="0">
                <a:solidFill>
                  <a:schemeClr val="accent1"/>
                </a:solidFill>
              </a:rPr>
              <a:t>Khandelwal</a:t>
            </a:r>
            <a:r>
              <a:rPr lang="en-US" altLang="ja-JP" sz="1600" dirty="0" smtClean="0">
                <a:solidFill>
                  <a:schemeClr val="accent1"/>
                </a:solidFill>
              </a:rPr>
              <a:t> </a:t>
            </a:r>
            <a:r>
              <a:rPr lang="en-US" altLang="ja-JP" sz="1600" dirty="0">
                <a:solidFill>
                  <a:schemeClr val="accent1"/>
                </a:solidFill>
              </a:rPr>
              <a:t>et al. (2013) </a:t>
            </a:r>
            <a:r>
              <a:rPr lang="en-US" altLang="ja-JP" sz="1600" dirty="0"/>
              <a:t>show that following the removal of quotas on Chinese textile and clothing exports in 2005, </a:t>
            </a:r>
            <a:r>
              <a:rPr lang="en-US" altLang="ja-JP" sz="1600" dirty="0">
                <a:solidFill>
                  <a:schemeClr val="accent1"/>
                </a:solidFill>
              </a:rPr>
              <a:t>high-productivity privately-owned new entrants entered the export market with relatively low prices as they replace low-productivity state-owned exporters who charged higher prices</a:t>
            </a:r>
            <a:r>
              <a:rPr lang="en-US" altLang="ja-JP" sz="1600" dirty="0"/>
              <a:t>. </a:t>
            </a:r>
            <a:endParaRPr kumimoji="1" lang="ja-JP" altLang="en-US" sz="1600"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8</a:t>
            </a:fld>
            <a:endParaRPr kumimoji="1" lang="ja-JP" altLang="en-US"/>
          </a:p>
        </p:txBody>
      </p:sp>
    </p:spTree>
    <p:extLst>
      <p:ext uri="{BB962C8B-B14F-4D97-AF65-F5344CB8AC3E}">
        <p14:creationId xmlns:p14="http://schemas.microsoft.com/office/powerpoint/2010/main" val="3444320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en-US" altLang="ja-JP" sz="2800" dirty="0" smtClean="0"/>
              <a:t>Literature review: WTO accession and productivity</a:t>
            </a:r>
            <a:endParaRPr kumimoji="1" lang="ja-JP" altLang="en-US" sz="2800" dirty="0"/>
          </a:p>
        </p:txBody>
      </p:sp>
      <p:sp>
        <p:nvSpPr>
          <p:cNvPr id="3" name="コンテンツ プレースホルダー 2"/>
          <p:cNvSpPr>
            <a:spLocks noGrp="1"/>
          </p:cNvSpPr>
          <p:nvPr>
            <p:ph idx="1"/>
          </p:nvPr>
        </p:nvSpPr>
        <p:spPr>
          <a:xfrm>
            <a:off x="457200" y="1196752"/>
            <a:ext cx="8229600" cy="4929411"/>
          </a:xfrm>
        </p:spPr>
        <p:txBody>
          <a:bodyPr>
            <a:normAutofit fontScale="55000" lnSpcReduction="20000"/>
          </a:bodyPr>
          <a:lstStyle/>
          <a:p>
            <a:r>
              <a:rPr lang="en-US" altLang="ja-JP" dirty="0" smtClean="0"/>
              <a:t>By </a:t>
            </a:r>
            <a:r>
              <a:rPr lang="en-US" altLang="ja-JP" dirty="0"/>
              <a:t>calculating firm-level total factor productivity (TFP) in China's manufacturing sector, </a:t>
            </a:r>
            <a:r>
              <a:rPr lang="en-US" altLang="ja-JP" dirty="0">
                <a:solidFill>
                  <a:schemeClr val="accent1"/>
                </a:solidFill>
              </a:rPr>
              <a:t>Brandt et al. (2012) </a:t>
            </a:r>
            <a:r>
              <a:rPr lang="en-US" altLang="ja-JP" dirty="0"/>
              <a:t>show that Chinese economy recorded a higher TFP growth after the WTO accession than before and a significant part of TFP growth attributed to the effect of firm’s entry and exit that China's decentralized reforms have increasingly allowed. </a:t>
            </a:r>
            <a:endParaRPr lang="en-US" altLang="ja-JP" dirty="0" smtClean="0"/>
          </a:p>
          <a:p>
            <a:endParaRPr lang="en-US" altLang="ja-JP" dirty="0"/>
          </a:p>
          <a:p>
            <a:r>
              <a:rPr lang="en-US" altLang="ja-JP" dirty="0" smtClean="0">
                <a:solidFill>
                  <a:schemeClr val="accent1"/>
                </a:solidFill>
              </a:rPr>
              <a:t>Brandt </a:t>
            </a:r>
            <a:r>
              <a:rPr lang="en-US" altLang="ja-JP" dirty="0">
                <a:solidFill>
                  <a:schemeClr val="accent1"/>
                </a:solidFill>
              </a:rPr>
              <a:t>et al. (2012) </a:t>
            </a:r>
            <a:r>
              <a:rPr lang="en-US" altLang="ja-JP" dirty="0"/>
              <a:t>find that the decline of effective rates of protection (ERP) and increased import competition contribute to the significant productivity growth at the industry level over the </a:t>
            </a:r>
            <a:r>
              <a:rPr lang="en-US" altLang="ja-JP" dirty="0" smtClean="0"/>
              <a:t>1995-2007 </a:t>
            </a:r>
            <a:r>
              <a:rPr lang="en-US" altLang="ja-JP" dirty="0"/>
              <a:t>period and the effects become stronger for the period after China joined the WTO (2002-2007). </a:t>
            </a:r>
            <a:endParaRPr lang="en-US" altLang="ja-JP" dirty="0" smtClean="0"/>
          </a:p>
          <a:p>
            <a:endParaRPr lang="en-US" altLang="ja-JP" dirty="0"/>
          </a:p>
          <a:p>
            <a:r>
              <a:rPr lang="en-US" altLang="ja-JP" dirty="0" smtClean="0">
                <a:solidFill>
                  <a:schemeClr val="accent1"/>
                </a:solidFill>
              </a:rPr>
              <a:t>Yu </a:t>
            </a:r>
            <a:r>
              <a:rPr lang="en-US" altLang="ja-JP" dirty="0">
                <a:solidFill>
                  <a:schemeClr val="accent1"/>
                </a:solidFill>
              </a:rPr>
              <a:t>and </a:t>
            </a:r>
            <a:r>
              <a:rPr lang="en-US" altLang="ja-JP" dirty="0" err="1">
                <a:solidFill>
                  <a:schemeClr val="accent1"/>
                </a:solidFill>
              </a:rPr>
              <a:t>Jin</a:t>
            </a:r>
            <a:r>
              <a:rPr lang="en-US" altLang="ja-JP" dirty="0">
                <a:solidFill>
                  <a:schemeClr val="accent1"/>
                </a:solidFill>
              </a:rPr>
              <a:t> (2014), </a:t>
            </a:r>
            <a:r>
              <a:rPr lang="en-US" altLang="ja-JP" dirty="0"/>
              <a:t>using Chinese transaction-level trade data and firm-level production data from 2002 to 2006, observe the significant, positive impact of imported intermediate inputs on firm productivity. </a:t>
            </a:r>
            <a:endParaRPr lang="en-US" altLang="ja-JP" dirty="0" smtClean="0"/>
          </a:p>
          <a:p>
            <a:endParaRPr lang="en-US" altLang="ja-JP" dirty="0"/>
          </a:p>
          <a:p>
            <a:r>
              <a:rPr lang="en-US" altLang="ja-JP" dirty="0" smtClean="0">
                <a:solidFill>
                  <a:schemeClr val="accent1"/>
                </a:solidFill>
              </a:rPr>
              <a:t>Elliott </a:t>
            </a:r>
            <a:r>
              <a:rPr lang="en-US" altLang="ja-JP" dirty="0">
                <a:solidFill>
                  <a:schemeClr val="accent1"/>
                </a:solidFill>
              </a:rPr>
              <a:t>and Zhou (2013) </a:t>
            </a:r>
            <a:r>
              <a:rPr lang="en-US" altLang="ja-JP" dirty="0"/>
              <a:t>show that </a:t>
            </a:r>
            <a:r>
              <a:rPr lang="en-US" altLang="ja-JP" dirty="0">
                <a:solidFill>
                  <a:schemeClr val="accent1"/>
                </a:solidFill>
              </a:rPr>
              <a:t>exporting SOEs are the most productive of all possible firm groupings</a:t>
            </a:r>
            <a:r>
              <a:rPr lang="en-US" altLang="ja-JP" dirty="0"/>
              <a:t>, though foreign-owned firms are more productive than non-exporting firms. They attribute the high productivity of SOEs not only to greater motivation (especially in larger SOEs), but also to increased competition from international markets.</a:t>
            </a:r>
            <a:endParaRPr kumimoji="1" lang="ja-JP" altLang="en-US" dirty="0"/>
          </a:p>
        </p:txBody>
      </p:sp>
      <p:sp>
        <p:nvSpPr>
          <p:cNvPr id="5" name="スライド番号プレースホルダー 4"/>
          <p:cNvSpPr>
            <a:spLocks noGrp="1"/>
          </p:cNvSpPr>
          <p:nvPr>
            <p:ph type="sldNum" sz="quarter" idx="12"/>
          </p:nvPr>
        </p:nvSpPr>
        <p:spPr/>
        <p:txBody>
          <a:bodyPr/>
          <a:lstStyle/>
          <a:p>
            <a:fld id="{9194FC87-B1AB-491C-A1FD-ECCF4044ED6E}" type="slidenum">
              <a:rPr kumimoji="1" lang="ja-JP" altLang="en-US" smtClean="0"/>
              <a:t>9</a:t>
            </a:fld>
            <a:endParaRPr kumimoji="1" lang="ja-JP" altLang="en-US"/>
          </a:p>
        </p:txBody>
      </p:sp>
    </p:spTree>
    <p:extLst>
      <p:ext uri="{BB962C8B-B14F-4D97-AF65-F5344CB8AC3E}">
        <p14:creationId xmlns:p14="http://schemas.microsoft.com/office/powerpoint/2010/main" val="409310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5822</TotalTime>
  <Words>3630</Words>
  <Application>Microsoft Office PowerPoint</Application>
  <PresentationFormat>画面に合わせる (4:3)</PresentationFormat>
  <Paragraphs>238</Paragraphs>
  <Slides>28</Slides>
  <Notes>2</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28</vt:i4>
      </vt:variant>
    </vt:vector>
  </HeadingPairs>
  <TitlesOfParts>
    <vt:vector size="33" baseType="lpstr">
      <vt:lpstr>ＭＳ Ｐゴシック</vt:lpstr>
      <vt:lpstr>Arial</vt:lpstr>
      <vt:lpstr>Calibri</vt:lpstr>
      <vt:lpstr>Office ​​テーマ</vt:lpstr>
      <vt:lpstr>数式</vt:lpstr>
      <vt:lpstr>Impacts of the WTO Accession on Chinese Exports</vt:lpstr>
      <vt:lpstr>Motivation: WTO accession and trade liberalization</vt:lpstr>
      <vt:lpstr>Research questions</vt:lpstr>
      <vt:lpstr>Why electrical machinery and communication equipment industries? </vt:lpstr>
      <vt:lpstr>Why electrical machinery and communication equipment industries? </vt:lpstr>
      <vt:lpstr>Our findings</vt:lpstr>
      <vt:lpstr>Roadmap</vt:lpstr>
      <vt:lpstr>Literature review: WTO accession and trade</vt:lpstr>
      <vt:lpstr>Literature review: WTO accession and productivity</vt:lpstr>
      <vt:lpstr>Our contributions</vt:lpstr>
      <vt:lpstr>Data</vt:lpstr>
      <vt:lpstr>Table 1. Summary statistics</vt:lpstr>
      <vt:lpstr>Figure 1. Productivity distribution of exporters and non-exporters</vt:lpstr>
      <vt:lpstr>Table 2. Productivity and ownership</vt:lpstr>
      <vt:lpstr>Figure 2. Productivity distribution of Chinese firms (1998 and 2007, by ownership)</vt:lpstr>
      <vt:lpstr>Table 3. Export and ownership</vt:lpstr>
      <vt:lpstr>PowerPoint プレゼンテーション</vt:lpstr>
      <vt:lpstr>WTO accession and structural change: Chow test</vt:lpstr>
      <vt:lpstr>Theoretical and empirical framework</vt:lpstr>
      <vt:lpstr>Random effects logit model</vt:lpstr>
      <vt:lpstr>Results of random effects logit estimation</vt:lpstr>
      <vt:lpstr>Results of fixed effects logit estimation</vt:lpstr>
      <vt:lpstr>Further issues: the size of exports (random effects tobit model)</vt:lpstr>
      <vt:lpstr>Discussion</vt:lpstr>
      <vt:lpstr>Conclusion</vt:lpstr>
      <vt:lpstr>Further research </vt:lpstr>
      <vt:lpstr>References</vt:lpstr>
      <vt:lpstr>PowerPoint プレゼンテーション</vt:lpstr>
    </vt:vector>
  </TitlesOfParts>
  <Company>経済産業研究所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Impacts of the WTO Accession on Chinese Exports</dc:title>
  <dc:creator>RIETIメンテ用アカウント</dc:creator>
  <cp:lastModifiedBy>Go</cp:lastModifiedBy>
  <cp:revision>50</cp:revision>
  <dcterms:created xsi:type="dcterms:W3CDTF">2016-02-18T02:05:37Z</dcterms:created>
  <dcterms:modified xsi:type="dcterms:W3CDTF">2016-02-25T12:43:12Z</dcterms:modified>
</cp:coreProperties>
</file>